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7" r:id="rId3"/>
    <p:sldId id="257" r:id="rId4"/>
    <p:sldId id="258" r:id="rId5"/>
    <p:sldId id="270" r:id="rId6"/>
    <p:sldId id="262" r:id="rId7"/>
    <p:sldId id="273" r:id="rId8"/>
    <p:sldId id="280" r:id="rId9"/>
    <p:sldId id="259" r:id="rId10"/>
    <p:sldId id="260" r:id="rId11"/>
    <p:sldId id="283" r:id="rId12"/>
    <p:sldId id="263" r:id="rId13"/>
    <p:sldId id="261" r:id="rId14"/>
    <p:sldId id="277" r:id="rId15"/>
    <p:sldId id="278" r:id="rId16"/>
    <p:sldId id="279" r:id="rId17"/>
    <p:sldId id="264" r:id="rId18"/>
    <p:sldId id="281" r:id="rId19"/>
    <p:sldId id="282" r:id="rId20"/>
    <p:sldId id="265" r:id="rId21"/>
  </p:sldIdLst>
  <p:sldSz cx="18288000" cy="10287000"/>
  <p:notesSz cx="6858000" cy="9144000"/>
  <p:embeddedFontLst>
    <p:embeddedFont>
      <p:font typeface="Aharoni" panose="02010803020104030203" pitchFamily="2" charset="-79"/>
      <p:bold r:id="rId22"/>
    </p:embeddedFont>
    <p:embeddedFont>
      <p:font typeface="Futura" panose="020B0604020202020204" charset="0"/>
      <p:regular r:id="rId23"/>
    </p:embeddedFont>
    <p:embeddedFont>
      <p:font typeface="Futura Ultra-Bold" panose="020B0604020202020204" charset="0"/>
      <p:regular r:id="rId24"/>
    </p:embeddedFont>
    <p:embeddedFont>
      <p:font typeface="Roboto" panose="02000000000000000000" pitchFamily="2"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7" d="100"/>
          <a:sy n="57" d="100"/>
        </p:scale>
        <p:origin x="156" y="-3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2.jpe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2.sv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png"/><Relationship Id="rId7" Type="http://schemas.openxmlformats.org/officeDocument/2006/relationships/image" Target="../media/image60.jpeg"/><Relationship Id="rId2" Type="http://schemas.openxmlformats.org/officeDocument/2006/relationships/image" Target="../media/image57.jpeg"/><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2.jpeg"/><Relationship Id="rId9" Type="http://schemas.openxmlformats.org/officeDocument/2006/relationships/image" Target="../media/image62.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7.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2.jpeg"/><Relationship Id="rId5" Type="http://schemas.openxmlformats.org/officeDocument/2006/relationships/image" Target="../media/image12.svg"/><Relationship Id="rId10" Type="http://schemas.openxmlformats.org/officeDocument/2006/relationships/image" Target="../media/image3.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jpeg"/><Relationship Id="rId5" Type="http://schemas.openxmlformats.org/officeDocument/2006/relationships/image" Target="../media/image23.svg"/><Relationship Id="rId10" Type="http://schemas.openxmlformats.org/officeDocument/2006/relationships/image" Target="../media/image3.png"/><Relationship Id="rId4" Type="http://schemas.openxmlformats.org/officeDocument/2006/relationships/image" Target="../media/image22.png"/><Relationship Id="rId9" Type="http://schemas.openxmlformats.org/officeDocument/2006/relationships/image" Target="../media/image27.sv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3.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3998" y="2632498"/>
            <a:ext cx="5022001" cy="5022001"/>
            <a:chOff x="0" y="0"/>
            <a:chExt cx="6696000" cy="6696000"/>
          </a:xfrm>
        </p:grpSpPr>
        <p:sp>
          <p:nvSpPr>
            <p:cNvPr id="3" name="Freeform 3"/>
            <p:cNvSpPr/>
            <p:nvPr/>
          </p:nvSpPr>
          <p:spPr>
            <a:xfrm>
              <a:off x="0" y="0"/>
              <a:ext cx="6695948" cy="6695948"/>
            </a:xfrm>
            <a:custGeom>
              <a:avLst/>
              <a:gdLst/>
              <a:ahLst/>
              <a:cxnLst/>
              <a:rect l="l" t="t" r="r" b="b"/>
              <a:pathLst>
                <a:path w="6695948" h="6695948">
                  <a:moveTo>
                    <a:pt x="0" y="3347974"/>
                  </a:moveTo>
                  <a:cubicBezTo>
                    <a:pt x="0" y="1498981"/>
                    <a:pt x="1498981" y="0"/>
                    <a:pt x="3347974" y="0"/>
                  </a:cubicBezTo>
                  <a:cubicBezTo>
                    <a:pt x="5196967" y="0"/>
                    <a:pt x="6695948" y="1498981"/>
                    <a:pt x="6695948" y="3347974"/>
                  </a:cubicBezTo>
                  <a:cubicBezTo>
                    <a:pt x="6695948" y="5196967"/>
                    <a:pt x="5197094" y="6695948"/>
                    <a:pt x="3347974" y="6695948"/>
                  </a:cubicBezTo>
                  <a:cubicBezTo>
                    <a:pt x="1498854" y="6695948"/>
                    <a:pt x="0" y="5197094"/>
                    <a:pt x="0" y="3347974"/>
                  </a:cubicBezTo>
                  <a:close/>
                </a:path>
              </a:pathLst>
            </a:custGeom>
            <a:solidFill>
              <a:srgbClr val="F2F2F2"/>
            </a:solidFill>
          </p:spPr>
        </p:sp>
      </p:grpSp>
      <p:grpSp>
        <p:nvGrpSpPr>
          <p:cNvPr id="4" name="Group 4"/>
          <p:cNvGrpSpPr/>
          <p:nvPr/>
        </p:nvGrpSpPr>
        <p:grpSpPr>
          <a:xfrm rot="-5400000">
            <a:off x="9828000" y="1827000"/>
            <a:ext cx="10286999" cy="6633000"/>
            <a:chOff x="0" y="0"/>
            <a:chExt cx="13715996" cy="8843998"/>
          </a:xfrm>
        </p:grpSpPr>
        <p:sp>
          <p:nvSpPr>
            <p:cNvPr id="5" name="Freeform 5"/>
            <p:cNvSpPr/>
            <p:nvPr/>
          </p:nvSpPr>
          <p:spPr>
            <a:xfrm>
              <a:off x="0" y="0"/>
              <a:ext cx="13716000" cy="8843899"/>
            </a:xfrm>
            <a:custGeom>
              <a:avLst/>
              <a:gdLst/>
              <a:ahLst/>
              <a:cxnLst/>
              <a:rect l="l" t="t" r="r" b="b"/>
              <a:pathLst>
                <a:path w="13716000" h="8843899">
                  <a:moveTo>
                    <a:pt x="11237341" y="0"/>
                  </a:moveTo>
                  <a:lnTo>
                    <a:pt x="2478659" y="0"/>
                  </a:lnTo>
                  <a:lnTo>
                    <a:pt x="0" y="2478659"/>
                  </a:lnTo>
                  <a:lnTo>
                    <a:pt x="0" y="8843899"/>
                  </a:lnTo>
                  <a:lnTo>
                    <a:pt x="13716000" y="8843899"/>
                  </a:lnTo>
                  <a:lnTo>
                    <a:pt x="13716000" y="2478659"/>
                  </a:lnTo>
                  <a:close/>
                </a:path>
              </a:pathLst>
            </a:custGeom>
            <a:solidFill>
              <a:srgbClr val="EF233C"/>
            </a:solidFill>
          </p:spPr>
        </p:sp>
      </p:grpSp>
      <p:grpSp>
        <p:nvGrpSpPr>
          <p:cNvPr id="6" name="Group 6"/>
          <p:cNvGrpSpPr/>
          <p:nvPr/>
        </p:nvGrpSpPr>
        <p:grpSpPr>
          <a:xfrm>
            <a:off x="9414718" y="2903218"/>
            <a:ext cx="4480561" cy="4480561"/>
            <a:chOff x="0" y="0"/>
            <a:chExt cx="5974080" cy="5974080"/>
          </a:xfrm>
        </p:grpSpPr>
        <p:sp>
          <p:nvSpPr>
            <p:cNvPr id="7" name="Freeform 7"/>
            <p:cNvSpPr/>
            <p:nvPr/>
          </p:nvSpPr>
          <p:spPr>
            <a:xfrm>
              <a:off x="0" y="0"/>
              <a:ext cx="5974080" cy="5974080"/>
            </a:xfrm>
            <a:custGeom>
              <a:avLst/>
              <a:gdLst/>
              <a:ahLst/>
              <a:cxnLst/>
              <a:rect l="l" t="t" r="r" b="b"/>
              <a:pathLst>
                <a:path w="5974080" h="5974080">
                  <a:moveTo>
                    <a:pt x="0" y="2987040"/>
                  </a:moveTo>
                  <a:cubicBezTo>
                    <a:pt x="0" y="1337310"/>
                    <a:pt x="1337310" y="0"/>
                    <a:pt x="2987040" y="0"/>
                  </a:cubicBezTo>
                  <a:cubicBezTo>
                    <a:pt x="4636770" y="0"/>
                    <a:pt x="5974080" y="1337310"/>
                    <a:pt x="5974080" y="2987040"/>
                  </a:cubicBezTo>
                  <a:cubicBezTo>
                    <a:pt x="5974080" y="4636770"/>
                    <a:pt x="4636770" y="5974080"/>
                    <a:pt x="2987040" y="5974080"/>
                  </a:cubicBezTo>
                  <a:cubicBezTo>
                    <a:pt x="1337310" y="5974080"/>
                    <a:pt x="0" y="4636770"/>
                    <a:pt x="0" y="2987040"/>
                  </a:cubicBezTo>
                  <a:close/>
                </a:path>
              </a:pathLst>
            </a:custGeom>
            <a:solidFill>
              <a:srgbClr val="FFFFFF"/>
            </a:solidFill>
          </p:spPr>
        </p:sp>
      </p:grpSp>
      <p:sp>
        <p:nvSpPr>
          <p:cNvPr id="11" name="TextBox 11"/>
          <p:cNvSpPr txBox="1"/>
          <p:nvPr/>
        </p:nvSpPr>
        <p:spPr>
          <a:xfrm>
            <a:off x="1028700" y="3202244"/>
            <a:ext cx="8241898" cy="5539978"/>
          </a:xfrm>
          <a:prstGeom prst="rect">
            <a:avLst/>
          </a:prstGeom>
        </p:spPr>
        <p:txBody>
          <a:bodyPr wrap="square" lIns="0" tIns="0" rIns="0" bIns="0" rtlCol="0" anchor="t">
            <a:spAutoFit/>
          </a:bodyPr>
          <a:lstStyle/>
          <a:p>
            <a:pPr>
              <a:lnSpc>
                <a:spcPts val="10800"/>
              </a:lnSpc>
            </a:pPr>
            <a:r>
              <a:rPr lang="fr-FR" sz="7200" dirty="0">
                <a:solidFill>
                  <a:srgbClr val="EF233C"/>
                </a:solidFill>
                <a:latin typeface="Futura Ultra-Bold"/>
              </a:rPr>
              <a:t>Produisez une étude de marché avec Python</a:t>
            </a:r>
          </a:p>
          <a:p>
            <a:pPr algn="l">
              <a:lnSpc>
                <a:spcPts val="10800"/>
              </a:lnSpc>
            </a:pPr>
            <a:endParaRPr lang="en-US" sz="9000" dirty="0">
              <a:solidFill>
                <a:srgbClr val="EF233C"/>
              </a:solidFill>
              <a:latin typeface="Futura Ultra-Bold"/>
            </a:endParaRPr>
          </a:p>
        </p:txBody>
      </p:sp>
      <p:sp>
        <p:nvSpPr>
          <p:cNvPr id="12" name="TextBox 12"/>
          <p:cNvSpPr txBox="1"/>
          <p:nvPr/>
        </p:nvSpPr>
        <p:spPr>
          <a:xfrm>
            <a:off x="1028700" y="8385810"/>
            <a:ext cx="6836907" cy="380873"/>
          </a:xfrm>
          <a:prstGeom prst="rect">
            <a:avLst/>
          </a:prstGeom>
        </p:spPr>
        <p:txBody>
          <a:bodyPr lIns="0" tIns="0" rIns="0" bIns="0" rtlCol="0" anchor="t">
            <a:spAutoFit/>
          </a:bodyPr>
          <a:lstStyle/>
          <a:p>
            <a:pPr algn="l">
              <a:lnSpc>
                <a:spcPts val="3359"/>
              </a:lnSpc>
            </a:pPr>
            <a:r>
              <a:rPr lang="en-US" sz="2400" dirty="0">
                <a:solidFill>
                  <a:srgbClr val="000000"/>
                </a:solidFill>
                <a:latin typeface="Futura"/>
              </a:rPr>
              <a:t>Hanen Ben Brahim</a:t>
            </a:r>
          </a:p>
        </p:txBody>
      </p:sp>
      <p:pic>
        <p:nvPicPr>
          <p:cNvPr id="1026" name="Picture 2">
            <a:extLst>
              <a:ext uri="{FF2B5EF4-FFF2-40B4-BE49-F238E27FC236}">
                <a16:creationId xmlns:a16="http://schemas.microsoft.com/office/drawing/2014/main" id="{8B764C50-F3ED-7CAA-EE2C-0F124F2DE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5888" y="3460671"/>
            <a:ext cx="2954101" cy="3301347"/>
          </a:xfrm>
          <a:prstGeom prst="rect">
            <a:avLst/>
          </a:prstGeom>
          <a:blipFill>
            <a:blip r:embed="rId3"/>
            <a:stretch>
              <a:fillRect l="-21048" r="-29045"/>
            </a:stretch>
          </a:blip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
            <a:ext cx="4426458" cy="3044439"/>
            <a:chOff x="0" y="0"/>
            <a:chExt cx="5901944" cy="4059252"/>
          </a:xfrm>
        </p:grpSpPr>
        <p:sp>
          <p:nvSpPr>
            <p:cNvPr id="3" name="Freeform 3"/>
            <p:cNvSpPr/>
            <p:nvPr/>
          </p:nvSpPr>
          <p:spPr>
            <a:xfrm>
              <a:off x="0" y="0"/>
              <a:ext cx="5901944" cy="4059301"/>
            </a:xfrm>
            <a:custGeom>
              <a:avLst/>
              <a:gdLst/>
              <a:ahLst/>
              <a:cxnLst/>
              <a:rect l="l" t="t" r="r" b="b"/>
              <a:pathLst>
                <a:path w="5901944" h="4059301">
                  <a:moveTo>
                    <a:pt x="0" y="0"/>
                  </a:moveTo>
                  <a:lnTo>
                    <a:pt x="5901944" y="0"/>
                  </a:lnTo>
                  <a:lnTo>
                    <a:pt x="5830824" y="194310"/>
                  </a:lnTo>
                  <a:cubicBezTo>
                    <a:pt x="4870196" y="2465578"/>
                    <a:pt x="2621153" y="4059301"/>
                    <a:pt x="0" y="4059301"/>
                  </a:cubicBezTo>
                  <a:close/>
                </a:path>
              </a:pathLst>
            </a:custGeom>
            <a:solidFill>
              <a:srgbClr val="EF233C"/>
            </a:solidFill>
          </p:spPr>
        </p:sp>
      </p:grpSp>
      <p:grpSp>
        <p:nvGrpSpPr>
          <p:cNvPr id="4" name="Group 4"/>
          <p:cNvGrpSpPr/>
          <p:nvPr/>
        </p:nvGrpSpPr>
        <p:grpSpPr>
          <a:xfrm>
            <a:off x="7885490" y="2083108"/>
            <a:ext cx="10402510" cy="8203892"/>
            <a:chOff x="0" y="0"/>
            <a:chExt cx="13870014" cy="10938522"/>
          </a:xfrm>
        </p:grpSpPr>
        <p:sp>
          <p:nvSpPr>
            <p:cNvPr id="5" name="Freeform 5"/>
            <p:cNvSpPr/>
            <p:nvPr/>
          </p:nvSpPr>
          <p:spPr>
            <a:xfrm>
              <a:off x="0" y="0"/>
              <a:ext cx="13869924" cy="10938510"/>
            </a:xfrm>
            <a:custGeom>
              <a:avLst/>
              <a:gdLst/>
              <a:ahLst/>
              <a:cxnLst/>
              <a:rect l="l" t="t" r="r" b="b"/>
              <a:pathLst>
                <a:path w="13869924" h="10938510">
                  <a:moveTo>
                    <a:pt x="8639175" y="0"/>
                  </a:moveTo>
                  <a:cubicBezTo>
                    <a:pt x="10428351" y="0"/>
                    <a:pt x="12090654" y="543941"/>
                    <a:pt x="13469365" y="1475486"/>
                  </a:cubicBezTo>
                  <a:lnTo>
                    <a:pt x="13869924" y="1775079"/>
                  </a:lnTo>
                  <a:lnTo>
                    <a:pt x="13869924" y="10938510"/>
                  </a:lnTo>
                  <a:lnTo>
                    <a:pt x="311785" y="10938510"/>
                  </a:lnTo>
                  <a:lnTo>
                    <a:pt x="271907" y="10798175"/>
                  </a:lnTo>
                  <a:cubicBezTo>
                    <a:pt x="94488" y="10108184"/>
                    <a:pt x="0" y="9384665"/>
                    <a:pt x="0" y="8639175"/>
                  </a:cubicBezTo>
                  <a:cubicBezTo>
                    <a:pt x="0" y="3867912"/>
                    <a:pt x="3867912" y="0"/>
                    <a:pt x="8639175" y="0"/>
                  </a:cubicBezTo>
                  <a:close/>
                </a:path>
              </a:pathLst>
            </a:custGeom>
            <a:blipFill>
              <a:blip r:embed="rId2"/>
              <a:stretch>
                <a:fillRect l="-9185" r="-9185"/>
              </a:stretch>
            </a:blipFill>
          </p:spPr>
        </p:sp>
      </p:grpSp>
      <p:sp>
        <p:nvSpPr>
          <p:cNvPr id="6" name="TextBox 6"/>
          <p:cNvSpPr txBox="1"/>
          <p:nvPr/>
        </p:nvSpPr>
        <p:spPr>
          <a:xfrm>
            <a:off x="1028700" y="4661319"/>
            <a:ext cx="5647372" cy="923330"/>
          </a:xfrm>
          <a:prstGeom prst="rect">
            <a:avLst/>
          </a:prstGeom>
        </p:spPr>
        <p:txBody>
          <a:bodyPr lIns="0" tIns="0" rIns="0" bIns="0" rtlCol="0" anchor="t">
            <a:spAutoFit/>
          </a:bodyPr>
          <a:lstStyle/>
          <a:p>
            <a:pPr algn="l">
              <a:lnSpc>
                <a:spcPts val="3600"/>
              </a:lnSpc>
            </a:pPr>
            <a:r>
              <a:rPr lang="en-US" sz="3000" dirty="0">
                <a:solidFill>
                  <a:srgbClr val="EF233C"/>
                </a:solidFill>
                <a:latin typeface="Futura Ultra-Bold"/>
              </a:rPr>
              <a:t>Classification </a:t>
            </a:r>
            <a:r>
              <a:rPr lang="en-US" sz="3000" dirty="0" err="1">
                <a:solidFill>
                  <a:srgbClr val="EF233C"/>
                </a:solidFill>
                <a:latin typeface="Futura Ultra-Bold"/>
              </a:rPr>
              <a:t>hiérarchique</a:t>
            </a:r>
            <a:r>
              <a:rPr lang="en-US" sz="3000" dirty="0">
                <a:solidFill>
                  <a:srgbClr val="EF233C"/>
                </a:solidFill>
                <a:latin typeface="Futura Ultra-Bold"/>
              </a:rPr>
              <a:t> </a:t>
            </a:r>
            <a:r>
              <a:rPr lang="en-US" sz="3000" dirty="0" err="1">
                <a:solidFill>
                  <a:srgbClr val="EF233C"/>
                </a:solidFill>
                <a:latin typeface="Futura Ultra-Bold"/>
              </a:rPr>
              <a:t>ascendante</a:t>
            </a:r>
            <a:endParaRPr lang="en-US" sz="3000" dirty="0">
              <a:solidFill>
                <a:srgbClr val="EF233C"/>
              </a:solidFill>
              <a:latin typeface="Futura Ultra-Bold"/>
            </a:endParaRPr>
          </a:p>
        </p:txBody>
      </p:sp>
      <p:sp>
        <p:nvSpPr>
          <p:cNvPr id="7" name="TextBox 7"/>
          <p:cNvSpPr txBox="1"/>
          <p:nvPr/>
        </p:nvSpPr>
        <p:spPr>
          <a:xfrm>
            <a:off x="1007918" y="5981700"/>
            <a:ext cx="5647372" cy="2416302"/>
          </a:xfrm>
          <a:prstGeom prst="rect">
            <a:avLst/>
          </a:prstGeom>
        </p:spPr>
        <p:txBody>
          <a:bodyPr lIns="0" tIns="0" rIns="0" bIns="0" rtlCol="0" anchor="t">
            <a:spAutoFit/>
          </a:bodyPr>
          <a:lstStyle/>
          <a:p>
            <a:pPr marL="325755" lvl="1" indent="-162878" algn="l">
              <a:lnSpc>
                <a:spcPts val="3240"/>
              </a:lnSpc>
              <a:buFont typeface="Arial"/>
              <a:buChar char="•"/>
            </a:pPr>
            <a:r>
              <a:rPr lang="fr-FR" sz="1800" dirty="0">
                <a:solidFill>
                  <a:srgbClr val="000000"/>
                </a:solidFill>
                <a:latin typeface="Futura"/>
              </a:rPr>
              <a:t>CAH, est une méthode d'analyse de données utilisée en statistiques et en apprentissage automatique pour regrouper les données en fonction de leur similarité.</a:t>
            </a:r>
            <a:r>
              <a:rPr lang="fr-FR" dirty="0">
                <a:solidFill>
                  <a:srgbClr val="000000"/>
                </a:solidFill>
                <a:latin typeface="Futura"/>
              </a:rPr>
              <a:t> C’ </a:t>
            </a:r>
            <a:r>
              <a:rPr lang="fr-FR" dirty="0"/>
              <a:t>est une méthode qui crée une hiérarchie de clusters en fusionnant ou en divisant successivement des clusters.</a:t>
            </a:r>
            <a:endParaRPr lang="en-US" sz="1800" dirty="0">
              <a:solidFill>
                <a:srgbClr val="000000"/>
              </a:solidFill>
              <a:latin typeface="Futura"/>
            </a:endParaRPr>
          </a:p>
        </p:txBody>
      </p:sp>
      <p:pic>
        <p:nvPicPr>
          <p:cNvPr id="8" name="Picture 2">
            <a:extLst>
              <a:ext uri="{FF2B5EF4-FFF2-40B4-BE49-F238E27FC236}">
                <a16:creationId xmlns:a16="http://schemas.microsoft.com/office/drawing/2014/main" id="{704E5AD0-DFCD-1BEF-3877-8F0DF7D3EC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68535" y="3465"/>
            <a:ext cx="2767065" cy="1634836"/>
          </a:xfrm>
          <a:prstGeom prst="rect">
            <a:avLst/>
          </a:prstGeom>
          <a:blipFill>
            <a:blip r:embed="rId4"/>
            <a:stretch>
              <a:fillRect l="-21048" r="-29045"/>
            </a:stretch>
          </a:blip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611CA03-76A8-9199-82B3-B11FFF176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5300"/>
            <a:ext cx="18059400" cy="4648200"/>
          </a:xfrm>
          <a:prstGeom prst="rect">
            <a:avLst/>
          </a:prstGeom>
        </p:spPr>
      </p:pic>
      <p:pic>
        <p:nvPicPr>
          <p:cNvPr id="6" name="Picture 5">
            <a:extLst>
              <a:ext uri="{FF2B5EF4-FFF2-40B4-BE49-F238E27FC236}">
                <a16:creationId xmlns:a16="http://schemas.microsoft.com/office/drawing/2014/main" id="{254214B6-EF92-46DB-C0A5-5CEA34E9C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5600700"/>
            <a:ext cx="17145000" cy="4329355"/>
          </a:xfrm>
          <a:prstGeom prst="rect">
            <a:avLst/>
          </a:prstGeom>
        </p:spPr>
      </p:pic>
      <p:pic>
        <p:nvPicPr>
          <p:cNvPr id="2" name="Picture 2">
            <a:extLst>
              <a:ext uri="{FF2B5EF4-FFF2-40B4-BE49-F238E27FC236}">
                <a16:creationId xmlns:a16="http://schemas.microsoft.com/office/drawing/2014/main" id="{27DB509E-56BF-BF2F-51BD-D03B9DF632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14008" y="0"/>
            <a:ext cx="2767065" cy="1634836"/>
          </a:xfrm>
          <a:prstGeom prst="rect">
            <a:avLst/>
          </a:prstGeom>
          <a:blipFill>
            <a:blip r:embed="rId5"/>
            <a:stretch>
              <a:fillRect l="-21048" r="-29045"/>
            </a:stretch>
          </a:blipFill>
        </p:spPr>
      </p:pic>
    </p:spTree>
    <p:extLst>
      <p:ext uri="{BB962C8B-B14F-4D97-AF65-F5344CB8AC3E}">
        <p14:creationId xmlns:p14="http://schemas.microsoft.com/office/powerpoint/2010/main" val="30518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322219" y="6118296"/>
            <a:ext cx="5643563" cy="461665"/>
          </a:xfrm>
          <a:prstGeom prst="rect">
            <a:avLst/>
          </a:prstGeom>
        </p:spPr>
        <p:txBody>
          <a:bodyPr lIns="0" tIns="0" rIns="0" bIns="0" rtlCol="0" anchor="t">
            <a:spAutoFit/>
          </a:bodyPr>
          <a:lstStyle/>
          <a:p>
            <a:pPr algn="ctr">
              <a:lnSpc>
                <a:spcPts val="3600"/>
              </a:lnSpc>
            </a:pPr>
            <a:r>
              <a:rPr lang="en-US" sz="3000" dirty="0" err="1">
                <a:solidFill>
                  <a:srgbClr val="EF233C"/>
                </a:solidFill>
                <a:latin typeface="Futura Ultra-Bold"/>
              </a:rPr>
              <a:t>Kmeans</a:t>
            </a:r>
            <a:endParaRPr lang="en-US" sz="3000" dirty="0">
              <a:solidFill>
                <a:srgbClr val="EF233C"/>
              </a:solidFill>
              <a:latin typeface="Futura Ultra-Bold"/>
            </a:endParaRPr>
          </a:p>
        </p:txBody>
      </p:sp>
      <p:sp>
        <p:nvSpPr>
          <p:cNvPr id="3" name="TextBox 3"/>
          <p:cNvSpPr txBox="1"/>
          <p:nvPr/>
        </p:nvSpPr>
        <p:spPr>
          <a:xfrm>
            <a:off x="3798094" y="6642261"/>
            <a:ext cx="10691811" cy="1579278"/>
          </a:xfrm>
          <a:prstGeom prst="rect">
            <a:avLst/>
          </a:prstGeom>
        </p:spPr>
        <p:txBody>
          <a:bodyPr lIns="0" tIns="0" rIns="0" bIns="0" rtlCol="0" anchor="t">
            <a:spAutoFit/>
          </a:bodyPr>
          <a:lstStyle/>
          <a:p>
            <a:pPr algn="ctr">
              <a:lnSpc>
                <a:spcPts val="3240"/>
              </a:lnSpc>
            </a:pPr>
            <a:r>
              <a:rPr lang="fr-FR" sz="1800" dirty="0">
                <a:solidFill>
                  <a:srgbClr val="000000"/>
                </a:solidFill>
                <a:latin typeface="Futura"/>
              </a:rPr>
              <a:t>Le clustering K-</a:t>
            </a:r>
            <a:r>
              <a:rPr lang="fr-FR" sz="1800" dirty="0" err="1">
                <a:solidFill>
                  <a:srgbClr val="000000"/>
                </a:solidFill>
                <a:latin typeface="Futura"/>
              </a:rPr>
              <a:t>means</a:t>
            </a:r>
            <a:r>
              <a:rPr lang="fr-FR" sz="1800" dirty="0">
                <a:solidFill>
                  <a:srgbClr val="000000"/>
                </a:solidFill>
                <a:latin typeface="Futura"/>
              </a:rPr>
              <a:t> est un algorithme d'apprentissage automatique non supervisé populaire utilisé pour partitionner un ensemble de données en un nombre prédéfini de clusters. L’objectif est de regrouper des points de données similaires et de découvrir des modèles ou des structures sous-jacentes au sein des données.</a:t>
            </a:r>
            <a:endParaRPr lang="en-US" sz="1800" dirty="0">
              <a:solidFill>
                <a:srgbClr val="000000"/>
              </a:solidFill>
              <a:latin typeface="Futura"/>
            </a:endParaRPr>
          </a:p>
        </p:txBody>
      </p:sp>
      <p:grpSp>
        <p:nvGrpSpPr>
          <p:cNvPr id="4" name="Group 4"/>
          <p:cNvGrpSpPr/>
          <p:nvPr/>
        </p:nvGrpSpPr>
        <p:grpSpPr>
          <a:xfrm>
            <a:off x="1184724" y="0"/>
            <a:ext cx="15918552" cy="5143500"/>
            <a:chOff x="0" y="0"/>
            <a:chExt cx="21224736" cy="6858000"/>
          </a:xfrm>
        </p:grpSpPr>
        <p:sp>
          <p:nvSpPr>
            <p:cNvPr id="5" name="Freeform 5"/>
            <p:cNvSpPr/>
            <p:nvPr/>
          </p:nvSpPr>
          <p:spPr>
            <a:xfrm>
              <a:off x="0" y="0"/>
              <a:ext cx="21224748" cy="6858000"/>
            </a:xfrm>
            <a:custGeom>
              <a:avLst/>
              <a:gdLst/>
              <a:ahLst/>
              <a:cxnLst/>
              <a:rect l="l" t="t" r="r" b="b"/>
              <a:pathLst>
                <a:path w="21224748" h="6858000">
                  <a:moveTo>
                    <a:pt x="0" y="0"/>
                  </a:moveTo>
                  <a:lnTo>
                    <a:pt x="21224748" y="0"/>
                  </a:lnTo>
                  <a:lnTo>
                    <a:pt x="21105495" y="263906"/>
                  </a:lnTo>
                  <a:cubicBezTo>
                    <a:pt x="19225388" y="4165600"/>
                    <a:pt x="15233269" y="6858000"/>
                    <a:pt x="10612374" y="6858000"/>
                  </a:cubicBezTo>
                  <a:cubicBezTo>
                    <a:pt x="5991479" y="6858000"/>
                    <a:pt x="1999361" y="4165600"/>
                    <a:pt x="119253" y="263906"/>
                  </a:cubicBezTo>
                  <a:close/>
                </a:path>
              </a:pathLst>
            </a:custGeom>
            <a:blipFill>
              <a:blip r:embed="rId2"/>
              <a:stretch>
                <a:fillRect t="-43169" b="-43169"/>
              </a:stretch>
            </a:blipFill>
          </p:spPr>
        </p:sp>
      </p:grpSp>
      <p:grpSp>
        <p:nvGrpSpPr>
          <p:cNvPr id="6" name="Group 6"/>
          <p:cNvGrpSpPr/>
          <p:nvPr/>
        </p:nvGrpSpPr>
        <p:grpSpPr>
          <a:xfrm>
            <a:off x="5493442" y="9486897"/>
            <a:ext cx="7301117" cy="800103"/>
            <a:chOff x="0" y="0"/>
            <a:chExt cx="9734822" cy="1066804"/>
          </a:xfrm>
        </p:grpSpPr>
        <p:sp>
          <p:nvSpPr>
            <p:cNvPr id="7" name="Freeform 7"/>
            <p:cNvSpPr/>
            <p:nvPr/>
          </p:nvSpPr>
          <p:spPr>
            <a:xfrm>
              <a:off x="0" y="0"/>
              <a:ext cx="9734804" cy="1066800"/>
            </a:xfrm>
            <a:custGeom>
              <a:avLst/>
              <a:gdLst/>
              <a:ahLst/>
              <a:cxnLst/>
              <a:rect l="l" t="t" r="r" b="b"/>
              <a:pathLst>
                <a:path w="9734804" h="1066800">
                  <a:moveTo>
                    <a:pt x="4867402" y="0"/>
                  </a:moveTo>
                  <a:cubicBezTo>
                    <a:pt x="6474714" y="0"/>
                    <a:pt x="8005953" y="325755"/>
                    <a:pt x="9398635" y="914781"/>
                  </a:cubicBezTo>
                  <a:lnTo>
                    <a:pt x="9734804" y="1066800"/>
                  </a:lnTo>
                  <a:lnTo>
                    <a:pt x="0" y="1066800"/>
                  </a:lnTo>
                  <a:lnTo>
                    <a:pt x="336169" y="914781"/>
                  </a:lnTo>
                  <a:cubicBezTo>
                    <a:pt x="1728851" y="325755"/>
                    <a:pt x="3260090" y="0"/>
                    <a:pt x="4867402" y="0"/>
                  </a:cubicBezTo>
                  <a:close/>
                </a:path>
              </a:pathLst>
            </a:custGeom>
            <a:solidFill>
              <a:srgbClr val="EF233C"/>
            </a:solidFill>
          </p:spPr>
        </p:sp>
      </p:grpSp>
      <p:pic>
        <p:nvPicPr>
          <p:cNvPr id="8" name="Picture 2">
            <a:extLst>
              <a:ext uri="{FF2B5EF4-FFF2-40B4-BE49-F238E27FC236}">
                <a16:creationId xmlns:a16="http://schemas.microsoft.com/office/drawing/2014/main" id="{A3DDF14A-0959-6F56-A560-70FA20ED3C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14008" y="0"/>
            <a:ext cx="2767065" cy="1634836"/>
          </a:xfrm>
          <a:prstGeom prst="rect">
            <a:avLst/>
          </a:prstGeom>
          <a:blipFill>
            <a:blip r:embed="rId4"/>
            <a:stretch>
              <a:fillRect l="-21048" r="-29045"/>
            </a:stretch>
          </a:blip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2988" y="1396011"/>
            <a:ext cx="17245012" cy="3121098"/>
            <a:chOff x="0" y="0"/>
            <a:chExt cx="22993350" cy="4161464"/>
          </a:xfrm>
        </p:grpSpPr>
        <p:sp>
          <p:nvSpPr>
            <p:cNvPr id="3" name="Freeform 3"/>
            <p:cNvSpPr/>
            <p:nvPr/>
          </p:nvSpPr>
          <p:spPr>
            <a:xfrm>
              <a:off x="0" y="0"/>
              <a:ext cx="22993350" cy="4161409"/>
            </a:xfrm>
            <a:custGeom>
              <a:avLst/>
              <a:gdLst/>
              <a:ahLst/>
              <a:cxnLst/>
              <a:rect l="l" t="t" r="r" b="b"/>
              <a:pathLst>
                <a:path w="22993350" h="4161409">
                  <a:moveTo>
                    <a:pt x="0" y="0"/>
                  </a:moveTo>
                  <a:lnTo>
                    <a:pt x="22993350" y="0"/>
                  </a:lnTo>
                  <a:lnTo>
                    <a:pt x="22993350" y="4161409"/>
                  </a:lnTo>
                  <a:lnTo>
                    <a:pt x="0" y="4161409"/>
                  </a:lnTo>
                  <a:close/>
                </a:path>
              </a:pathLst>
            </a:custGeom>
            <a:solidFill>
              <a:srgbClr val="F2F2F2"/>
            </a:solidFill>
          </p:spPr>
        </p:sp>
      </p:grpSp>
      <p:grpSp>
        <p:nvGrpSpPr>
          <p:cNvPr id="4" name="Group 4"/>
          <p:cNvGrpSpPr/>
          <p:nvPr/>
        </p:nvGrpSpPr>
        <p:grpSpPr>
          <a:xfrm>
            <a:off x="0" y="5769891"/>
            <a:ext cx="17245012" cy="3121098"/>
            <a:chOff x="0" y="0"/>
            <a:chExt cx="22993350" cy="4161464"/>
          </a:xfrm>
        </p:grpSpPr>
        <p:sp>
          <p:nvSpPr>
            <p:cNvPr id="5" name="Freeform 5"/>
            <p:cNvSpPr/>
            <p:nvPr/>
          </p:nvSpPr>
          <p:spPr>
            <a:xfrm>
              <a:off x="0" y="0"/>
              <a:ext cx="22993350" cy="4161409"/>
            </a:xfrm>
            <a:custGeom>
              <a:avLst/>
              <a:gdLst/>
              <a:ahLst/>
              <a:cxnLst/>
              <a:rect l="l" t="t" r="r" b="b"/>
              <a:pathLst>
                <a:path w="22993350" h="4161409">
                  <a:moveTo>
                    <a:pt x="0" y="0"/>
                  </a:moveTo>
                  <a:lnTo>
                    <a:pt x="22993350" y="0"/>
                  </a:lnTo>
                  <a:lnTo>
                    <a:pt x="22993350" y="4161409"/>
                  </a:lnTo>
                  <a:lnTo>
                    <a:pt x="0" y="4161409"/>
                  </a:lnTo>
                  <a:close/>
                </a:path>
              </a:pathLst>
            </a:custGeom>
            <a:solidFill>
              <a:srgbClr val="F2F2F2"/>
            </a:solidFill>
          </p:spPr>
        </p:sp>
      </p:grpSp>
      <p:grpSp>
        <p:nvGrpSpPr>
          <p:cNvPr id="6" name="Group 6"/>
          <p:cNvGrpSpPr/>
          <p:nvPr/>
        </p:nvGrpSpPr>
        <p:grpSpPr>
          <a:xfrm>
            <a:off x="1663416" y="2048701"/>
            <a:ext cx="1815717" cy="1815717"/>
            <a:chOff x="0" y="0"/>
            <a:chExt cx="2420956" cy="2420956"/>
          </a:xfrm>
        </p:grpSpPr>
        <p:sp>
          <p:nvSpPr>
            <p:cNvPr id="7" name="Freeform 7"/>
            <p:cNvSpPr/>
            <p:nvPr/>
          </p:nvSpPr>
          <p:spPr>
            <a:xfrm>
              <a:off x="0" y="0"/>
              <a:ext cx="2420874" cy="2420874"/>
            </a:xfrm>
            <a:custGeom>
              <a:avLst/>
              <a:gdLst/>
              <a:ahLst/>
              <a:cxnLst/>
              <a:rect l="l" t="t" r="r" b="b"/>
              <a:pathLst>
                <a:path w="2420874" h="2420874">
                  <a:moveTo>
                    <a:pt x="0" y="1210437"/>
                  </a:moveTo>
                  <a:cubicBezTo>
                    <a:pt x="0" y="541909"/>
                    <a:pt x="541909" y="0"/>
                    <a:pt x="1210437" y="0"/>
                  </a:cubicBezTo>
                  <a:cubicBezTo>
                    <a:pt x="1878965" y="0"/>
                    <a:pt x="2420874" y="541909"/>
                    <a:pt x="2420874" y="1210437"/>
                  </a:cubicBezTo>
                  <a:cubicBezTo>
                    <a:pt x="2420874" y="1878965"/>
                    <a:pt x="1878965" y="2420874"/>
                    <a:pt x="1210437" y="2420874"/>
                  </a:cubicBezTo>
                  <a:cubicBezTo>
                    <a:pt x="541909" y="2420874"/>
                    <a:pt x="0" y="1878965"/>
                    <a:pt x="0" y="1210437"/>
                  </a:cubicBezTo>
                  <a:close/>
                </a:path>
              </a:pathLst>
            </a:custGeom>
            <a:solidFill>
              <a:srgbClr val="EF233C"/>
            </a:solidFill>
          </p:spPr>
        </p:sp>
      </p:grpSp>
      <p:grpSp>
        <p:nvGrpSpPr>
          <p:cNvPr id="8" name="Group 8"/>
          <p:cNvGrpSpPr/>
          <p:nvPr/>
        </p:nvGrpSpPr>
        <p:grpSpPr>
          <a:xfrm>
            <a:off x="14808868" y="6422581"/>
            <a:ext cx="1815717" cy="1815717"/>
            <a:chOff x="0" y="0"/>
            <a:chExt cx="2420956" cy="2420956"/>
          </a:xfrm>
        </p:grpSpPr>
        <p:sp>
          <p:nvSpPr>
            <p:cNvPr id="9" name="Freeform 9"/>
            <p:cNvSpPr/>
            <p:nvPr/>
          </p:nvSpPr>
          <p:spPr>
            <a:xfrm>
              <a:off x="0" y="0"/>
              <a:ext cx="2420874" cy="2420874"/>
            </a:xfrm>
            <a:custGeom>
              <a:avLst/>
              <a:gdLst/>
              <a:ahLst/>
              <a:cxnLst/>
              <a:rect l="l" t="t" r="r" b="b"/>
              <a:pathLst>
                <a:path w="2420874" h="2420874">
                  <a:moveTo>
                    <a:pt x="0" y="1210437"/>
                  </a:moveTo>
                  <a:cubicBezTo>
                    <a:pt x="0" y="541909"/>
                    <a:pt x="541909" y="0"/>
                    <a:pt x="1210437" y="0"/>
                  </a:cubicBezTo>
                  <a:cubicBezTo>
                    <a:pt x="1878965" y="0"/>
                    <a:pt x="2420874" y="541909"/>
                    <a:pt x="2420874" y="1210437"/>
                  </a:cubicBezTo>
                  <a:cubicBezTo>
                    <a:pt x="2420874" y="1878965"/>
                    <a:pt x="1878965" y="2420874"/>
                    <a:pt x="1210437" y="2420874"/>
                  </a:cubicBezTo>
                  <a:cubicBezTo>
                    <a:pt x="541909" y="2420874"/>
                    <a:pt x="0" y="1878965"/>
                    <a:pt x="0" y="1210437"/>
                  </a:cubicBezTo>
                  <a:close/>
                </a:path>
              </a:pathLst>
            </a:custGeom>
            <a:solidFill>
              <a:srgbClr val="EF233C"/>
            </a:solidFill>
          </p:spPr>
        </p:sp>
      </p:grpSp>
      <p:grpSp>
        <p:nvGrpSpPr>
          <p:cNvPr id="10" name="Group 10"/>
          <p:cNvGrpSpPr/>
          <p:nvPr/>
        </p:nvGrpSpPr>
        <p:grpSpPr>
          <a:xfrm>
            <a:off x="2517274" y="4794885"/>
            <a:ext cx="108000" cy="348615"/>
            <a:chOff x="0" y="0"/>
            <a:chExt cx="144000" cy="464820"/>
          </a:xfrm>
        </p:grpSpPr>
        <p:sp>
          <p:nvSpPr>
            <p:cNvPr id="11" name="Freeform 11"/>
            <p:cNvSpPr/>
            <p:nvPr/>
          </p:nvSpPr>
          <p:spPr>
            <a:xfrm>
              <a:off x="0" y="0"/>
              <a:ext cx="144018" cy="464820"/>
            </a:xfrm>
            <a:custGeom>
              <a:avLst/>
              <a:gdLst/>
              <a:ahLst/>
              <a:cxnLst/>
              <a:rect l="l" t="t" r="r" b="b"/>
              <a:pathLst>
                <a:path w="144018" h="464820">
                  <a:moveTo>
                    <a:pt x="0" y="0"/>
                  </a:moveTo>
                  <a:lnTo>
                    <a:pt x="144018" y="0"/>
                  </a:lnTo>
                  <a:lnTo>
                    <a:pt x="144018" y="464820"/>
                  </a:lnTo>
                  <a:lnTo>
                    <a:pt x="0" y="464820"/>
                  </a:lnTo>
                  <a:close/>
                </a:path>
              </a:pathLst>
            </a:custGeom>
            <a:solidFill>
              <a:srgbClr val="EF233C"/>
            </a:solidFill>
          </p:spPr>
        </p:sp>
      </p:grpSp>
      <p:grpSp>
        <p:nvGrpSpPr>
          <p:cNvPr id="12" name="Group 12"/>
          <p:cNvGrpSpPr/>
          <p:nvPr/>
        </p:nvGrpSpPr>
        <p:grpSpPr>
          <a:xfrm>
            <a:off x="15662727" y="5143500"/>
            <a:ext cx="108000" cy="348615"/>
            <a:chOff x="0" y="0"/>
            <a:chExt cx="144000" cy="464820"/>
          </a:xfrm>
        </p:grpSpPr>
        <p:sp>
          <p:nvSpPr>
            <p:cNvPr id="13" name="Freeform 13"/>
            <p:cNvSpPr/>
            <p:nvPr/>
          </p:nvSpPr>
          <p:spPr>
            <a:xfrm>
              <a:off x="0" y="0"/>
              <a:ext cx="144018" cy="464820"/>
            </a:xfrm>
            <a:custGeom>
              <a:avLst/>
              <a:gdLst/>
              <a:ahLst/>
              <a:cxnLst/>
              <a:rect l="l" t="t" r="r" b="b"/>
              <a:pathLst>
                <a:path w="144018" h="464820">
                  <a:moveTo>
                    <a:pt x="0" y="0"/>
                  </a:moveTo>
                  <a:lnTo>
                    <a:pt x="144018" y="0"/>
                  </a:lnTo>
                  <a:lnTo>
                    <a:pt x="144018" y="464820"/>
                  </a:lnTo>
                  <a:lnTo>
                    <a:pt x="0" y="464820"/>
                  </a:lnTo>
                  <a:close/>
                </a:path>
              </a:pathLst>
            </a:custGeom>
            <a:solidFill>
              <a:srgbClr val="EF233C"/>
            </a:solidFill>
          </p:spPr>
        </p:sp>
      </p:grpSp>
      <p:grpSp>
        <p:nvGrpSpPr>
          <p:cNvPr id="14" name="Group 14"/>
          <p:cNvGrpSpPr/>
          <p:nvPr/>
        </p:nvGrpSpPr>
        <p:grpSpPr>
          <a:xfrm>
            <a:off x="2517273" y="5089500"/>
            <a:ext cx="13253453" cy="108000"/>
            <a:chOff x="0" y="0"/>
            <a:chExt cx="17671270" cy="144000"/>
          </a:xfrm>
        </p:grpSpPr>
        <p:sp>
          <p:nvSpPr>
            <p:cNvPr id="15" name="Freeform 15"/>
            <p:cNvSpPr/>
            <p:nvPr/>
          </p:nvSpPr>
          <p:spPr>
            <a:xfrm>
              <a:off x="0" y="0"/>
              <a:ext cx="17671287" cy="144018"/>
            </a:xfrm>
            <a:custGeom>
              <a:avLst/>
              <a:gdLst/>
              <a:ahLst/>
              <a:cxnLst/>
              <a:rect l="l" t="t" r="r" b="b"/>
              <a:pathLst>
                <a:path w="17671287" h="144018">
                  <a:moveTo>
                    <a:pt x="0" y="0"/>
                  </a:moveTo>
                  <a:lnTo>
                    <a:pt x="17671287" y="0"/>
                  </a:lnTo>
                  <a:lnTo>
                    <a:pt x="17671287" y="144018"/>
                  </a:lnTo>
                  <a:lnTo>
                    <a:pt x="0" y="144018"/>
                  </a:lnTo>
                  <a:close/>
                </a:path>
              </a:pathLst>
            </a:custGeom>
            <a:solidFill>
              <a:srgbClr val="EF233C"/>
            </a:solidFill>
          </p:spPr>
        </p:sp>
      </p:grpSp>
      <p:sp>
        <p:nvSpPr>
          <p:cNvPr id="16" name="Freeform 16"/>
          <p:cNvSpPr/>
          <p:nvPr/>
        </p:nvSpPr>
        <p:spPr>
          <a:xfrm>
            <a:off x="15262621" y="6832913"/>
            <a:ext cx="908212" cy="995054"/>
          </a:xfrm>
          <a:custGeom>
            <a:avLst/>
            <a:gdLst/>
            <a:ahLst/>
            <a:cxnLst/>
            <a:rect l="l" t="t" r="r" b="b"/>
            <a:pathLst>
              <a:path w="908212" h="995054">
                <a:moveTo>
                  <a:pt x="0" y="0"/>
                </a:moveTo>
                <a:lnTo>
                  <a:pt x="908212" y="0"/>
                </a:lnTo>
                <a:lnTo>
                  <a:pt x="908212" y="995054"/>
                </a:lnTo>
                <a:lnTo>
                  <a:pt x="0" y="9950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2073748" y="2459033"/>
            <a:ext cx="995053" cy="995053"/>
          </a:xfrm>
          <a:custGeom>
            <a:avLst/>
            <a:gdLst/>
            <a:ahLst/>
            <a:cxnLst/>
            <a:rect l="l" t="t" r="r" b="b"/>
            <a:pathLst>
              <a:path w="995053" h="995053">
                <a:moveTo>
                  <a:pt x="0" y="0"/>
                </a:moveTo>
                <a:lnTo>
                  <a:pt x="995053" y="0"/>
                </a:lnTo>
                <a:lnTo>
                  <a:pt x="995053" y="995054"/>
                </a:lnTo>
                <a:lnTo>
                  <a:pt x="0" y="9950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3990106" y="2248807"/>
            <a:ext cx="5693095" cy="461665"/>
          </a:xfrm>
          <a:prstGeom prst="rect">
            <a:avLst/>
          </a:prstGeom>
        </p:spPr>
        <p:txBody>
          <a:bodyPr lIns="0" tIns="0" rIns="0" bIns="0" rtlCol="0" anchor="t">
            <a:spAutoFit/>
          </a:bodyPr>
          <a:lstStyle/>
          <a:p>
            <a:pPr algn="l">
              <a:lnSpc>
                <a:spcPts val="3600"/>
              </a:lnSpc>
            </a:pPr>
            <a:r>
              <a:rPr lang="en-US" sz="3000" dirty="0" err="1">
                <a:solidFill>
                  <a:srgbClr val="EF233C"/>
                </a:solidFill>
                <a:latin typeface="Futura Ultra-Bold"/>
              </a:rPr>
              <a:t>Kmeans</a:t>
            </a:r>
            <a:r>
              <a:rPr lang="en-US" sz="3000" dirty="0">
                <a:solidFill>
                  <a:srgbClr val="EF233C"/>
                </a:solidFill>
                <a:latin typeface="Futura Ultra-Bold"/>
              </a:rPr>
              <a:t> sans ACP</a:t>
            </a:r>
          </a:p>
        </p:txBody>
      </p:sp>
      <p:sp>
        <p:nvSpPr>
          <p:cNvPr id="20" name="TextBox 20"/>
          <p:cNvSpPr txBox="1"/>
          <p:nvPr/>
        </p:nvSpPr>
        <p:spPr>
          <a:xfrm>
            <a:off x="8604798" y="6622687"/>
            <a:ext cx="5693096" cy="461665"/>
          </a:xfrm>
          <a:prstGeom prst="rect">
            <a:avLst/>
          </a:prstGeom>
        </p:spPr>
        <p:txBody>
          <a:bodyPr lIns="0" tIns="0" rIns="0" bIns="0" rtlCol="0" anchor="t">
            <a:spAutoFit/>
          </a:bodyPr>
          <a:lstStyle/>
          <a:p>
            <a:pPr algn="r">
              <a:lnSpc>
                <a:spcPts val="3600"/>
              </a:lnSpc>
            </a:pPr>
            <a:r>
              <a:rPr lang="en-US" sz="3000" dirty="0" err="1">
                <a:solidFill>
                  <a:srgbClr val="EF233C"/>
                </a:solidFill>
                <a:latin typeface="Futura Ultra-Bold"/>
              </a:rPr>
              <a:t>Kmeans</a:t>
            </a:r>
            <a:r>
              <a:rPr lang="en-US" sz="3000" dirty="0">
                <a:solidFill>
                  <a:srgbClr val="EF233C"/>
                </a:solidFill>
                <a:latin typeface="Futura Ultra-Bold"/>
              </a:rPr>
              <a:t> avec ACP</a:t>
            </a:r>
          </a:p>
        </p:txBody>
      </p:sp>
      <p:sp>
        <p:nvSpPr>
          <p:cNvPr id="21" name="TextBox 21"/>
          <p:cNvSpPr txBox="1"/>
          <p:nvPr/>
        </p:nvSpPr>
        <p:spPr>
          <a:xfrm>
            <a:off x="1028700" y="7146653"/>
            <a:ext cx="13269194" cy="348172"/>
          </a:xfrm>
          <a:prstGeom prst="rect">
            <a:avLst/>
          </a:prstGeom>
        </p:spPr>
        <p:txBody>
          <a:bodyPr lIns="0" tIns="0" rIns="0" bIns="0" rtlCol="0" anchor="t">
            <a:spAutoFit/>
          </a:bodyPr>
          <a:lstStyle/>
          <a:p>
            <a:pPr algn="r">
              <a:lnSpc>
                <a:spcPts val="3240"/>
              </a:lnSpc>
            </a:pPr>
            <a:r>
              <a:rPr lang="en-US" sz="1800" dirty="0">
                <a:solidFill>
                  <a:srgbClr val="000000"/>
                </a:solidFill>
                <a:latin typeface="Futura"/>
              </a:rPr>
              <a:t>. </a:t>
            </a:r>
          </a:p>
        </p:txBody>
      </p:sp>
      <p:pic>
        <p:nvPicPr>
          <p:cNvPr id="23" name="Picture 2">
            <a:extLst>
              <a:ext uri="{FF2B5EF4-FFF2-40B4-BE49-F238E27FC236}">
                <a16:creationId xmlns:a16="http://schemas.microsoft.com/office/drawing/2014/main" id="{73E710B5-40E9-7A94-0661-515D1D3ADDE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20935" y="1"/>
            <a:ext cx="2767065" cy="1396010"/>
          </a:xfrm>
          <a:prstGeom prst="rect">
            <a:avLst/>
          </a:prstGeom>
          <a:blipFill>
            <a:blip r:embed="rId7"/>
            <a:stretch>
              <a:fillRect l="-21048" r="-29045"/>
            </a:stretch>
          </a:blip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3998" y="2632498"/>
            <a:ext cx="5022001" cy="5022001"/>
            <a:chOff x="0" y="0"/>
            <a:chExt cx="6696000" cy="6696000"/>
          </a:xfrm>
        </p:grpSpPr>
        <p:sp>
          <p:nvSpPr>
            <p:cNvPr id="3" name="Freeform 3"/>
            <p:cNvSpPr/>
            <p:nvPr/>
          </p:nvSpPr>
          <p:spPr>
            <a:xfrm>
              <a:off x="0" y="0"/>
              <a:ext cx="6695948" cy="6695948"/>
            </a:xfrm>
            <a:custGeom>
              <a:avLst/>
              <a:gdLst/>
              <a:ahLst/>
              <a:cxnLst/>
              <a:rect l="l" t="t" r="r" b="b"/>
              <a:pathLst>
                <a:path w="6695948" h="6695948">
                  <a:moveTo>
                    <a:pt x="0" y="3347974"/>
                  </a:moveTo>
                  <a:cubicBezTo>
                    <a:pt x="0" y="1498981"/>
                    <a:pt x="1498981" y="0"/>
                    <a:pt x="3347974" y="0"/>
                  </a:cubicBezTo>
                  <a:cubicBezTo>
                    <a:pt x="5196967" y="0"/>
                    <a:pt x="6695948" y="1498981"/>
                    <a:pt x="6695948" y="3347974"/>
                  </a:cubicBezTo>
                  <a:cubicBezTo>
                    <a:pt x="6695948" y="5196967"/>
                    <a:pt x="5197094" y="6695948"/>
                    <a:pt x="3347974" y="6695948"/>
                  </a:cubicBezTo>
                  <a:cubicBezTo>
                    <a:pt x="1498854" y="6695948"/>
                    <a:pt x="0" y="5197094"/>
                    <a:pt x="0" y="3347974"/>
                  </a:cubicBezTo>
                  <a:close/>
                </a:path>
              </a:pathLst>
            </a:custGeom>
            <a:solidFill>
              <a:srgbClr val="F2F2F2"/>
            </a:solidFill>
          </p:spPr>
        </p:sp>
      </p:grpSp>
      <p:grpSp>
        <p:nvGrpSpPr>
          <p:cNvPr id="4" name="Group 4"/>
          <p:cNvGrpSpPr/>
          <p:nvPr/>
        </p:nvGrpSpPr>
        <p:grpSpPr>
          <a:xfrm rot="-5400000">
            <a:off x="9828000" y="1827000"/>
            <a:ext cx="10286999" cy="6633000"/>
            <a:chOff x="0" y="0"/>
            <a:chExt cx="13715996" cy="8843998"/>
          </a:xfrm>
        </p:grpSpPr>
        <p:sp>
          <p:nvSpPr>
            <p:cNvPr id="5" name="Freeform 5"/>
            <p:cNvSpPr/>
            <p:nvPr/>
          </p:nvSpPr>
          <p:spPr>
            <a:xfrm>
              <a:off x="0" y="0"/>
              <a:ext cx="13716000" cy="8843899"/>
            </a:xfrm>
            <a:custGeom>
              <a:avLst/>
              <a:gdLst/>
              <a:ahLst/>
              <a:cxnLst/>
              <a:rect l="l" t="t" r="r" b="b"/>
              <a:pathLst>
                <a:path w="13716000" h="8843899">
                  <a:moveTo>
                    <a:pt x="11237341" y="0"/>
                  </a:moveTo>
                  <a:lnTo>
                    <a:pt x="2478659" y="0"/>
                  </a:lnTo>
                  <a:lnTo>
                    <a:pt x="0" y="2478659"/>
                  </a:lnTo>
                  <a:lnTo>
                    <a:pt x="0" y="8843899"/>
                  </a:lnTo>
                  <a:lnTo>
                    <a:pt x="13716000" y="8843899"/>
                  </a:lnTo>
                  <a:lnTo>
                    <a:pt x="13716000" y="2478659"/>
                  </a:lnTo>
                  <a:close/>
                </a:path>
              </a:pathLst>
            </a:custGeom>
            <a:solidFill>
              <a:srgbClr val="EF233C"/>
            </a:solidFill>
          </p:spPr>
        </p:sp>
      </p:grpSp>
      <p:grpSp>
        <p:nvGrpSpPr>
          <p:cNvPr id="6" name="Group 6"/>
          <p:cNvGrpSpPr/>
          <p:nvPr/>
        </p:nvGrpSpPr>
        <p:grpSpPr>
          <a:xfrm>
            <a:off x="9414718" y="2903218"/>
            <a:ext cx="4480561" cy="4480561"/>
            <a:chOff x="0" y="0"/>
            <a:chExt cx="5974080" cy="5974080"/>
          </a:xfrm>
        </p:grpSpPr>
        <p:sp>
          <p:nvSpPr>
            <p:cNvPr id="7" name="Freeform 7"/>
            <p:cNvSpPr/>
            <p:nvPr/>
          </p:nvSpPr>
          <p:spPr>
            <a:xfrm>
              <a:off x="0" y="0"/>
              <a:ext cx="5974080" cy="5974080"/>
            </a:xfrm>
            <a:custGeom>
              <a:avLst/>
              <a:gdLst/>
              <a:ahLst/>
              <a:cxnLst/>
              <a:rect l="l" t="t" r="r" b="b"/>
              <a:pathLst>
                <a:path w="5974080" h="5974080">
                  <a:moveTo>
                    <a:pt x="0" y="2987040"/>
                  </a:moveTo>
                  <a:cubicBezTo>
                    <a:pt x="0" y="1337310"/>
                    <a:pt x="1337310" y="0"/>
                    <a:pt x="2987040" y="0"/>
                  </a:cubicBezTo>
                  <a:cubicBezTo>
                    <a:pt x="4636770" y="0"/>
                    <a:pt x="5974080" y="1337310"/>
                    <a:pt x="5974080" y="2987040"/>
                  </a:cubicBezTo>
                  <a:cubicBezTo>
                    <a:pt x="5974080" y="4636770"/>
                    <a:pt x="4636770" y="5974080"/>
                    <a:pt x="2987040" y="5974080"/>
                  </a:cubicBezTo>
                  <a:cubicBezTo>
                    <a:pt x="1337310" y="5974080"/>
                    <a:pt x="0" y="4636770"/>
                    <a:pt x="0" y="2987040"/>
                  </a:cubicBezTo>
                  <a:close/>
                </a:path>
              </a:pathLst>
            </a:custGeom>
            <a:solidFill>
              <a:srgbClr val="FFFFFF"/>
            </a:solidFill>
          </p:spPr>
        </p:sp>
      </p:grpSp>
      <p:pic>
        <p:nvPicPr>
          <p:cNvPr id="1026" name="Picture 2">
            <a:extLst>
              <a:ext uri="{FF2B5EF4-FFF2-40B4-BE49-F238E27FC236}">
                <a16:creationId xmlns:a16="http://schemas.microsoft.com/office/drawing/2014/main" id="{8B764C50-F3ED-7CAA-EE2C-0F124F2DE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5888" y="3460671"/>
            <a:ext cx="2954101" cy="3301347"/>
          </a:xfrm>
          <a:prstGeom prst="rect">
            <a:avLst/>
          </a:prstGeom>
          <a:blipFill>
            <a:blip r:embed="rId3"/>
            <a:stretch>
              <a:fillRect l="-21048" r="-29045"/>
            </a:stretch>
          </a:blipFill>
        </p:spPr>
      </p:pic>
      <p:pic>
        <p:nvPicPr>
          <p:cNvPr id="9" name="Picture 8">
            <a:extLst>
              <a:ext uri="{FF2B5EF4-FFF2-40B4-BE49-F238E27FC236}">
                <a16:creationId xmlns:a16="http://schemas.microsoft.com/office/drawing/2014/main" id="{4DCA6A78-4F2F-9B1F-701E-C8FF146C0D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219" y="294485"/>
            <a:ext cx="7287642" cy="4820323"/>
          </a:xfrm>
          <a:prstGeom prst="rect">
            <a:avLst/>
          </a:prstGeom>
        </p:spPr>
      </p:pic>
      <p:pic>
        <p:nvPicPr>
          <p:cNvPr id="10" name="Picture 9">
            <a:extLst>
              <a:ext uri="{FF2B5EF4-FFF2-40B4-BE49-F238E27FC236}">
                <a16:creationId xmlns:a16="http://schemas.microsoft.com/office/drawing/2014/main" id="{078E758F-0FE7-A7A3-D61B-E082E9398D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060" y="5277641"/>
            <a:ext cx="6725589" cy="4753638"/>
          </a:xfrm>
          <a:prstGeom prst="rect">
            <a:avLst/>
          </a:prstGeom>
        </p:spPr>
      </p:pic>
    </p:spTree>
    <p:extLst>
      <p:ext uri="{BB962C8B-B14F-4D97-AF65-F5344CB8AC3E}">
        <p14:creationId xmlns:p14="http://schemas.microsoft.com/office/powerpoint/2010/main" val="3484153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3998" y="2632498"/>
            <a:ext cx="5022001" cy="5022001"/>
            <a:chOff x="0" y="0"/>
            <a:chExt cx="6696000" cy="6696000"/>
          </a:xfrm>
        </p:grpSpPr>
        <p:sp>
          <p:nvSpPr>
            <p:cNvPr id="3" name="Freeform 3"/>
            <p:cNvSpPr/>
            <p:nvPr/>
          </p:nvSpPr>
          <p:spPr>
            <a:xfrm>
              <a:off x="0" y="0"/>
              <a:ext cx="6695948" cy="6695948"/>
            </a:xfrm>
            <a:custGeom>
              <a:avLst/>
              <a:gdLst/>
              <a:ahLst/>
              <a:cxnLst/>
              <a:rect l="l" t="t" r="r" b="b"/>
              <a:pathLst>
                <a:path w="6695948" h="6695948">
                  <a:moveTo>
                    <a:pt x="0" y="3347974"/>
                  </a:moveTo>
                  <a:cubicBezTo>
                    <a:pt x="0" y="1498981"/>
                    <a:pt x="1498981" y="0"/>
                    <a:pt x="3347974" y="0"/>
                  </a:cubicBezTo>
                  <a:cubicBezTo>
                    <a:pt x="5196967" y="0"/>
                    <a:pt x="6695948" y="1498981"/>
                    <a:pt x="6695948" y="3347974"/>
                  </a:cubicBezTo>
                  <a:cubicBezTo>
                    <a:pt x="6695948" y="5196967"/>
                    <a:pt x="5197094" y="6695948"/>
                    <a:pt x="3347974" y="6695948"/>
                  </a:cubicBezTo>
                  <a:cubicBezTo>
                    <a:pt x="1498854" y="6695948"/>
                    <a:pt x="0" y="5197094"/>
                    <a:pt x="0" y="3347974"/>
                  </a:cubicBezTo>
                  <a:close/>
                </a:path>
              </a:pathLst>
            </a:custGeom>
            <a:solidFill>
              <a:srgbClr val="F2F2F2"/>
            </a:solidFill>
          </p:spPr>
        </p:sp>
      </p:grpSp>
      <p:grpSp>
        <p:nvGrpSpPr>
          <p:cNvPr id="4" name="Group 4"/>
          <p:cNvGrpSpPr/>
          <p:nvPr/>
        </p:nvGrpSpPr>
        <p:grpSpPr>
          <a:xfrm rot="-5400000">
            <a:off x="9828000" y="1827000"/>
            <a:ext cx="10286999" cy="6633000"/>
            <a:chOff x="0" y="0"/>
            <a:chExt cx="13715996" cy="8843998"/>
          </a:xfrm>
        </p:grpSpPr>
        <p:sp>
          <p:nvSpPr>
            <p:cNvPr id="5" name="Freeform 5"/>
            <p:cNvSpPr/>
            <p:nvPr/>
          </p:nvSpPr>
          <p:spPr>
            <a:xfrm>
              <a:off x="0" y="0"/>
              <a:ext cx="13716000" cy="8843899"/>
            </a:xfrm>
            <a:custGeom>
              <a:avLst/>
              <a:gdLst/>
              <a:ahLst/>
              <a:cxnLst/>
              <a:rect l="l" t="t" r="r" b="b"/>
              <a:pathLst>
                <a:path w="13716000" h="8843899">
                  <a:moveTo>
                    <a:pt x="11237341" y="0"/>
                  </a:moveTo>
                  <a:lnTo>
                    <a:pt x="2478659" y="0"/>
                  </a:lnTo>
                  <a:lnTo>
                    <a:pt x="0" y="2478659"/>
                  </a:lnTo>
                  <a:lnTo>
                    <a:pt x="0" y="8843899"/>
                  </a:lnTo>
                  <a:lnTo>
                    <a:pt x="13716000" y="8843899"/>
                  </a:lnTo>
                  <a:lnTo>
                    <a:pt x="13716000" y="2478659"/>
                  </a:lnTo>
                  <a:close/>
                </a:path>
              </a:pathLst>
            </a:custGeom>
            <a:solidFill>
              <a:srgbClr val="EF233C"/>
            </a:solidFill>
          </p:spPr>
        </p:sp>
      </p:grpSp>
      <p:grpSp>
        <p:nvGrpSpPr>
          <p:cNvPr id="6" name="Group 6"/>
          <p:cNvGrpSpPr/>
          <p:nvPr/>
        </p:nvGrpSpPr>
        <p:grpSpPr>
          <a:xfrm>
            <a:off x="9414718" y="2903218"/>
            <a:ext cx="4480561" cy="4480561"/>
            <a:chOff x="0" y="0"/>
            <a:chExt cx="5974080" cy="5974080"/>
          </a:xfrm>
        </p:grpSpPr>
        <p:sp>
          <p:nvSpPr>
            <p:cNvPr id="7" name="Freeform 7"/>
            <p:cNvSpPr/>
            <p:nvPr/>
          </p:nvSpPr>
          <p:spPr>
            <a:xfrm>
              <a:off x="0" y="0"/>
              <a:ext cx="5974080" cy="5974080"/>
            </a:xfrm>
            <a:custGeom>
              <a:avLst/>
              <a:gdLst/>
              <a:ahLst/>
              <a:cxnLst/>
              <a:rect l="l" t="t" r="r" b="b"/>
              <a:pathLst>
                <a:path w="5974080" h="5974080">
                  <a:moveTo>
                    <a:pt x="0" y="2987040"/>
                  </a:moveTo>
                  <a:cubicBezTo>
                    <a:pt x="0" y="1337310"/>
                    <a:pt x="1337310" y="0"/>
                    <a:pt x="2987040" y="0"/>
                  </a:cubicBezTo>
                  <a:cubicBezTo>
                    <a:pt x="4636770" y="0"/>
                    <a:pt x="5974080" y="1337310"/>
                    <a:pt x="5974080" y="2987040"/>
                  </a:cubicBezTo>
                  <a:cubicBezTo>
                    <a:pt x="5974080" y="4636770"/>
                    <a:pt x="4636770" y="5974080"/>
                    <a:pt x="2987040" y="5974080"/>
                  </a:cubicBezTo>
                  <a:cubicBezTo>
                    <a:pt x="1337310" y="5974080"/>
                    <a:pt x="0" y="4636770"/>
                    <a:pt x="0" y="2987040"/>
                  </a:cubicBezTo>
                  <a:close/>
                </a:path>
              </a:pathLst>
            </a:custGeom>
            <a:solidFill>
              <a:srgbClr val="FFFFFF"/>
            </a:solidFill>
          </p:spPr>
        </p:sp>
      </p:grpSp>
      <p:pic>
        <p:nvPicPr>
          <p:cNvPr id="1026" name="Picture 2">
            <a:extLst>
              <a:ext uri="{FF2B5EF4-FFF2-40B4-BE49-F238E27FC236}">
                <a16:creationId xmlns:a16="http://schemas.microsoft.com/office/drawing/2014/main" id="{8B764C50-F3ED-7CAA-EE2C-0F124F2DE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5888" y="3460671"/>
            <a:ext cx="2954101" cy="3301347"/>
          </a:xfrm>
          <a:prstGeom prst="rect">
            <a:avLst/>
          </a:prstGeom>
          <a:blipFill>
            <a:blip r:embed="rId3"/>
            <a:stretch>
              <a:fillRect l="-21048" r="-29045"/>
            </a:stretch>
          </a:blipFill>
        </p:spPr>
      </p:pic>
      <p:pic>
        <p:nvPicPr>
          <p:cNvPr id="12" name="Picture 11">
            <a:extLst>
              <a:ext uri="{FF2B5EF4-FFF2-40B4-BE49-F238E27FC236}">
                <a16:creationId xmlns:a16="http://schemas.microsoft.com/office/drawing/2014/main" id="{CE65514F-30D5-C6B0-6A32-8709EE5CE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151" y="342900"/>
            <a:ext cx="7873012" cy="4648200"/>
          </a:xfrm>
          <a:prstGeom prst="rect">
            <a:avLst/>
          </a:prstGeom>
        </p:spPr>
      </p:pic>
      <p:pic>
        <p:nvPicPr>
          <p:cNvPr id="9" name="Picture 8">
            <a:extLst>
              <a:ext uri="{FF2B5EF4-FFF2-40B4-BE49-F238E27FC236}">
                <a16:creationId xmlns:a16="http://schemas.microsoft.com/office/drawing/2014/main" id="{4D404F8E-B2BA-4DDB-59D3-EF224414B8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131" y="5742989"/>
            <a:ext cx="8444186" cy="4201111"/>
          </a:xfrm>
          <a:prstGeom prst="rect">
            <a:avLst/>
          </a:prstGeom>
        </p:spPr>
      </p:pic>
    </p:spTree>
    <p:extLst>
      <p:ext uri="{BB962C8B-B14F-4D97-AF65-F5344CB8AC3E}">
        <p14:creationId xmlns:p14="http://schemas.microsoft.com/office/powerpoint/2010/main" val="2118029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3998" y="2632498"/>
            <a:ext cx="5022001" cy="5022001"/>
            <a:chOff x="0" y="0"/>
            <a:chExt cx="6696000" cy="6696000"/>
          </a:xfrm>
        </p:grpSpPr>
        <p:sp>
          <p:nvSpPr>
            <p:cNvPr id="3" name="Freeform 3"/>
            <p:cNvSpPr/>
            <p:nvPr/>
          </p:nvSpPr>
          <p:spPr>
            <a:xfrm>
              <a:off x="0" y="0"/>
              <a:ext cx="6695948" cy="6695948"/>
            </a:xfrm>
            <a:custGeom>
              <a:avLst/>
              <a:gdLst/>
              <a:ahLst/>
              <a:cxnLst/>
              <a:rect l="l" t="t" r="r" b="b"/>
              <a:pathLst>
                <a:path w="6695948" h="6695948">
                  <a:moveTo>
                    <a:pt x="0" y="3347974"/>
                  </a:moveTo>
                  <a:cubicBezTo>
                    <a:pt x="0" y="1498981"/>
                    <a:pt x="1498981" y="0"/>
                    <a:pt x="3347974" y="0"/>
                  </a:cubicBezTo>
                  <a:cubicBezTo>
                    <a:pt x="5196967" y="0"/>
                    <a:pt x="6695948" y="1498981"/>
                    <a:pt x="6695948" y="3347974"/>
                  </a:cubicBezTo>
                  <a:cubicBezTo>
                    <a:pt x="6695948" y="5196967"/>
                    <a:pt x="5197094" y="6695948"/>
                    <a:pt x="3347974" y="6695948"/>
                  </a:cubicBezTo>
                  <a:cubicBezTo>
                    <a:pt x="1498854" y="6695948"/>
                    <a:pt x="0" y="5197094"/>
                    <a:pt x="0" y="3347974"/>
                  </a:cubicBezTo>
                  <a:close/>
                </a:path>
              </a:pathLst>
            </a:custGeom>
            <a:solidFill>
              <a:srgbClr val="F2F2F2"/>
            </a:solidFill>
          </p:spPr>
        </p:sp>
      </p:grpSp>
      <p:grpSp>
        <p:nvGrpSpPr>
          <p:cNvPr id="4" name="Group 4"/>
          <p:cNvGrpSpPr/>
          <p:nvPr/>
        </p:nvGrpSpPr>
        <p:grpSpPr>
          <a:xfrm rot="-5400000">
            <a:off x="9828000" y="1827000"/>
            <a:ext cx="10286999" cy="6633000"/>
            <a:chOff x="0" y="0"/>
            <a:chExt cx="13715996" cy="8843998"/>
          </a:xfrm>
        </p:grpSpPr>
        <p:sp>
          <p:nvSpPr>
            <p:cNvPr id="5" name="Freeform 5"/>
            <p:cNvSpPr/>
            <p:nvPr/>
          </p:nvSpPr>
          <p:spPr>
            <a:xfrm>
              <a:off x="0" y="0"/>
              <a:ext cx="13716000" cy="8843899"/>
            </a:xfrm>
            <a:custGeom>
              <a:avLst/>
              <a:gdLst/>
              <a:ahLst/>
              <a:cxnLst/>
              <a:rect l="l" t="t" r="r" b="b"/>
              <a:pathLst>
                <a:path w="13716000" h="8843899">
                  <a:moveTo>
                    <a:pt x="11237341" y="0"/>
                  </a:moveTo>
                  <a:lnTo>
                    <a:pt x="2478659" y="0"/>
                  </a:lnTo>
                  <a:lnTo>
                    <a:pt x="0" y="2478659"/>
                  </a:lnTo>
                  <a:lnTo>
                    <a:pt x="0" y="8843899"/>
                  </a:lnTo>
                  <a:lnTo>
                    <a:pt x="13716000" y="8843899"/>
                  </a:lnTo>
                  <a:lnTo>
                    <a:pt x="13716000" y="2478659"/>
                  </a:lnTo>
                  <a:close/>
                </a:path>
              </a:pathLst>
            </a:custGeom>
            <a:solidFill>
              <a:srgbClr val="EF233C"/>
            </a:solidFill>
          </p:spPr>
        </p:sp>
      </p:grpSp>
      <p:grpSp>
        <p:nvGrpSpPr>
          <p:cNvPr id="6" name="Group 6"/>
          <p:cNvGrpSpPr/>
          <p:nvPr/>
        </p:nvGrpSpPr>
        <p:grpSpPr>
          <a:xfrm>
            <a:off x="9414718" y="2903218"/>
            <a:ext cx="4480561" cy="4480561"/>
            <a:chOff x="0" y="0"/>
            <a:chExt cx="5974080" cy="5974080"/>
          </a:xfrm>
        </p:grpSpPr>
        <p:sp>
          <p:nvSpPr>
            <p:cNvPr id="7" name="Freeform 7"/>
            <p:cNvSpPr/>
            <p:nvPr/>
          </p:nvSpPr>
          <p:spPr>
            <a:xfrm>
              <a:off x="0" y="0"/>
              <a:ext cx="5974080" cy="5974080"/>
            </a:xfrm>
            <a:custGeom>
              <a:avLst/>
              <a:gdLst/>
              <a:ahLst/>
              <a:cxnLst/>
              <a:rect l="l" t="t" r="r" b="b"/>
              <a:pathLst>
                <a:path w="5974080" h="5974080">
                  <a:moveTo>
                    <a:pt x="0" y="2987040"/>
                  </a:moveTo>
                  <a:cubicBezTo>
                    <a:pt x="0" y="1337310"/>
                    <a:pt x="1337310" y="0"/>
                    <a:pt x="2987040" y="0"/>
                  </a:cubicBezTo>
                  <a:cubicBezTo>
                    <a:pt x="4636770" y="0"/>
                    <a:pt x="5974080" y="1337310"/>
                    <a:pt x="5974080" y="2987040"/>
                  </a:cubicBezTo>
                  <a:cubicBezTo>
                    <a:pt x="5974080" y="4636770"/>
                    <a:pt x="4636770" y="5974080"/>
                    <a:pt x="2987040" y="5974080"/>
                  </a:cubicBezTo>
                  <a:cubicBezTo>
                    <a:pt x="1337310" y="5974080"/>
                    <a:pt x="0" y="4636770"/>
                    <a:pt x="0" y="2987040"/>
                  </a:cubicBezTo>
                  <a:close/>
                </a:path>
              </a:pathLst>
            </a:custGeom>
            <a:solidFill>
              <a:srgbClr val="FFFFFF"/>
            </a:solidFill>
          </p:spPr>
        </p:sp>
      </p:grpSp>
      <p:pic>
        <p:nvPicPr>
          <p:cNvPr id="1026" name="Picture 2">
            <a:extLst>
              <a:ext uri="{FF2B5EF4-FFF2-40B4-BE49-F238E27FC236}">
                <a16:creationId xmlns:a16="http://schemas.microsoft.com/office/drawing/2014/main" id="{8B764C50-F3ED-7CAA-EE2C-0F124F2DE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5888" y="3460671"/>
            <a:ext cx="2954101" cy="3301347"/>
          </a:xfrm>
          <a:prstGeom prst="rect">
            <a:avLst/>
          </a:prstGeom>
          <a:blipFill>
            <a:blip r:embed="rId3"/>
            <a:stretch>
              <a:fillRect l="-21048" r="-29045"/>
            </a:stretch>
          </a:blipFill>
        </p:spPr>
      </p:pic>
      <p:pic>
        <p:nvPicPr>
          <p:cNvPr id="10" name="Picture 9">
            <a:extLst>
              <a:ext uri="{FF2B5EF4-FFF2-40B4-BE49-F238E27FC236}">
                <a16:creationId xmlns:a16="http://schemas.microsoft.com/office/drawing/2014/main" id="{027DFABA-5430-8F88-9699-DB40D3A6A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0932" y="1866900"/>
            <a:ext cx="6632926" cy="7006760"/>
          </a:xfrm>
          <a:prstGeom prst="rect">
            <a:avLst/>
          </a:prstGeom>
        </p:spPr>
      </p:pic>
    </p:spTree>
    <p:extLst>
      <p:ext uri="{BB962C8B-B14F-4D97-AF65-F5344CB8AC3E}">
        <p14:creationId xmlns:p14="http://schemas.microsoft.com/office/powerpoint/2010/main" val="3366589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158970" y="0"/>
            <a:ext cx="0" cy="4004187"/>
          </a:xfrm>
          <a:prstGeom prst="line">
            <a:avLst/>
          </a:prstGeom>
          <a:ln w="76200" cap="flat">
            <a:solidFill>
              <a:srgbClr val="EF233C"/>
            </a:solidFill>
            <a:prstDash val="solid"/>
            <a:headEnd type="none" w="sm" len="sm"/>
            <a:tailEnd type="none" w="sm" len="sm"/>
          </a:ln>
        </p:spPr>
      </p:sp>
      <p:grpSp>
        <p:nvGrpSpPr>
          <p:cNvPr id="3" name="Group 3"/>
          <p:cNvGrpSpPr/>
          <p:nvPr/>
        </p:nvGrpSpPr>
        <p:grpSpPr>
          <a:xfrm>
            <a:off x="2316496" y="3161713"/>
            <a:ext cx="1684947" cy="168494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233C"/>
            </a:solidFill>
          </p:spPr>
        </p:sp>
        <p:sp>
          <p:nvSpPr>
            <p:cNvPr id="5" name="TextBox 5"/>
            <p:cNvSpPr txBox="1"/>
            <p:nvPr/>
          </p:nvSpPr>
          <p:spPr>
            <a:xfrm>
              <a:off x="76200" y="0"/>
              <a:ext cx="6604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512309" y="3357526"/>
            <a:ext cx="1293322" cy="1293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8" name="TextBox 8"/>
            <p:cNvSpPr txBox="1"/>
            <p:nvPr/>
          </p:nvSpPr>
          <p:spPr>
            <a:xfrm>
              <a:off x="76200" y="0"/>
              <a:ext cx="660400" cy="736600"/>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flipV="1">
            <a:off x="15129030" y="0"/>
            <a:ext cx="0" cy="4004187"/>
          </a:xfrm>
          <a:prstGeom prst="line">
            <a:avLst/>
          </a:prstGeom>
          <a:ln w="76200" cap="flat">
            <a:solidFill>
              <a:srgbClr val="EF233C"/>
            </a:solidFill>
            <a:prstDash val="solid"/>
            <a:headEnd type="none" w="sm" len="sm"/>
            <a:tailEnd type="none" w="sm" len="sm"/>
          </a:ln>
        </p:spPr>
      </p:sp>
      <p:grpSp>
        <p:nvGrpSpPr>
          <p:cNvPr id="10" name="Group 10"/>
          <p:cNvGrpSpPr/>
          <p:nvPr/>
        </p:nvGrpSpPr>
        <p:grpSpPr>
          <a:xfrm>
            <a:off x="14286556" y="3161713"/>
            <a:ext cx="1684947" cy="168494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233C"/>
            </a:solidFill>
          </p:spPr>
        </p:sp>
        <p:sp>
          <p:nvSpPr>
            <p:cNvPr id="12" name="TextBox 12"/>
            <p:cNvSpPr txBox="1"/>
            <p:nvPr/>
          </p:nvSpPr>
          <p:spPr>
            <a:xfrm>
              <a:off x="76200" y="0"/>
              <a:ext cx="6604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4482369" y="3357526"/>
            <a:ext cx="1293322" cy="129332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5" name="TextBox 15"/>
            <p:cNvSpPr txBox="1"/>
            <p:nvPr/>
          </p:nvSpPr>
          <p:spPr>
            <a:xfrm>
              <a:off x="76200" y="0"/>
              <a:ext cx="660400" cy="736600"/>
            </a:xfrm>
            <a:prstGeom prst="rect">
              <a:avLst/>
            </a:prstGeom>
          </p:spPr>
          <p:txBody>
            <a:bodyPr lIns="50800" tIns="50800" rIns="50800" bIns="50800" rtlCol="0" anchor="ctr"/>
            <a:lstStyle/>
            <a:p>
              <a:pPr algn="ctr">
                <a:lnSpc>
                  <a:spcPts val="2659"/>
                </a:lnSpc>
                <a:spcBef>
                  <a:spcPct val="0"/>
                </a:spcBef>
              </a:pPr>
              <a:endParaRPr/>
            </a:p>
          </p:txBody>
        </p:sp>
      </p:grpSp>
      <p:sp>
        <p:nvSpPr>
          <p:cNvPr id="16" name="AutoShape 16"/>
          <p:cNvSpPr/>
          <p:nvPr/>
        </p:nvSpPr>
        <p:spPr>
          <a:xfrm>
            <a:off x="9144000" y="6282813"/>
            <a:ext cx="0" cy="4004187"/>
          </a:xfrm>
          <a:prstGeom prst="line">
            <a:avLst/>
          </a:prstGeom>
          <a:ln w="76200" cap="flat">
            <a:solidFill>
              <a:srgbClr val="EF233C"/>
            </a:solidFill>
            <a:prstDash val="solid"/>
            <a:headEnd type="none" w="sm" len="sm"/>
            <a:tailEnd type="none" w="sm" len="sm"/>
          </a:ln>
        </p:spPr>
      </p:sp>
      <p:grpSp>
        <p:nvGrpSpPr>
          <p:cNvPr id="17" name="Group 17"/>
          <p:cNvGrpSpPr/>
          <p:nvPr/>
        </p:nvGrpSpPr>
        <p:grpSpPr>
          <a:xfrm rot="-10800000">
            <a:off x="8301526" y="5440339"/>
            <a:ext cx="1684947" cy="168494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233C"/>
            </a:solidFill>
          </p:spPr>
        </p:sp>
        <p:sp>
          <p:nvSpPr>
            <p:cNvPr id="19" name="TextBox 19"/>
            <p:cNvSpPr txBox="1"/>
            <p:nvPr/>
          </p:nvSpPr>
          <p:spPr>
            <a:xfrm>
              <a:off x="76200" y="0"/>
              <a:ext cx="6604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10800000">
            <a:off x="8497339" y="5636152"/>
            <a:ext cx="1293322" cy="129332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2" name="TextBox 22"/>
            <p:cNvSpPr txBox="1"/>
            <p:nvPr/>
          </p:nvSpPr>
          <p:spPr>
            <a:xfrm>
              <a:off x="76200" y="0"/>
              <a:ext cx="660400" cy="736600"/>
            </a:xfrm>
            <a:prstGeom prst="rect">
              <a:avLst/>
            </a:prstGeom>
          </p:spPr>
          <p:txBody>
            <a:bodyPr lIns="50800" tIns="50800" rIns="50800" bIns="50800" rtlCol="0" anchor="ctr"/>
            <a:lstStyle/>
            <a:p>
              <a:pPr algn="ctr">
                <a:lnSpc>
                  <a:spcPts val="2659"/>
                </a:lnSpc>
                <a:spcBef>
                  <a:spcPct val="0"/>
                </a:spcBef>
              </a:pPr>
              <a:endParaRPr/>
            </a:p>
          </p:txBody>
        </p:sp>
      </p:grpSp>
      <p:sp>
        <p:nvSpPr>
          <p:cNvPr id="23" name="AutoShape 23"/>
          <p:cNvSpPr/>
          <p:nvPr/>
        </p:nvSpPr>
        <p:spPr>
          <a:xfrm flipV="1">
            <a:off x="3158970" y="8809267"/>
            <a:ext cx="0" cy="1477733"/>
          </a:xfrm>
          <a:prstGeom prst="line">
            <a:avLst/>
          </a:prstGeom>
          <a:ln w="76200" cap="flat">
            <a:solidFill>
              <a:srgbClr val="EF233C"/>
            </a:solidFill>
            <a:prstDash val="solid"/>
            <a:headEnd type="none" w="sm" len="sm"/>
            <a:tailEnd type="none" w="sm" len="sm"/>
          </a:ln>
        </p:spPr>
      </p:sp>
      <p:sp>
        <p:nvSpPr>
          <p:cNvPr id="24" name="AutoShape 24"/>
          <p:cNvSpPr/>
          <p:nvPr/>
        </p:nvSpPr>
        <p:spPr>
          <a:xfrm flipV="1">
            <a:off x="15129030" y="8809267"/>
            <a:ext cx="0" cy="1477733"/>
          </a:xfrm>
          <a:prstGeom prst="line">
            <a:avLst/>
          </a:prstGeom>
          <a:ln w="76200" cap="flat">
            <a:solidFill>
              <a:srgbClr val="EF233C"/>
            </a:solidFill>
            <a:prstDash val="solid"/>
            <a:headEnd type="none" w="sm" len="sm"/>
            <a:tailEnd type="none" w="sm" len="sm"/>
          </a:ln>
        </p:spPr>
      </p:sp>
      <p:sp>
        <p:nvSpPr>
          <p:cNvPr id="25" name="AutoShape 25"/>
          <p:cNvSpPr/>
          <p:nvPr/>
        </p:nvSpPr>
        <p:spPr>
          <a:xfrm flipV="1">
            <a:off x="9144000" y="0"/>
            <a:ext cx="0" cy="1477733"/>
          </a:xfrm>
          <a:prstGeom prst="line">
            <a:avLst/>
          </a:prstGeom>
          <a:ln w="76200" cap="flat">
            <a:solidFill>
              <a:srgbClr val="EF233C"/>
            </a:solidFill>
            <a:prstDash val="solid"/>
            <a:headEnd type="none" w="sm" len="sm"/>
            <a:tailEnd type="none" w="sm" len="sm"/>
          </a:ln>
        </p:spPr>
      </p:sp>
      <p:sp>
        <p:nvSpPr>
          <p:cNvPr id="26" name="Freeform 26"/>
          <p:cNvSpPr/>
          <p:nvPr/>
        </p:nvSpPr>
        <p:spPr>
          <a:xfrm>
            <a:off x="14751212" y="3626369"/>
            <a:ext cx="755637" cy="755637"/>
          </a:xfrm>
          <a:custGeom>
            <a:avLst/>
            <a:gdLst/>
            <a:ahLst/>
            <a:cxnLst/>
            <a:rect l="l" t="t" r="r" b="b"/>
            <a:pathLst>
              <a:path w="755637" h="755637">
                <a:moveTo>
                  <a:pt x="0" y="0"/>
                </a:moveTo>
                <a:lnTo>
                  <a:pt x="755636" y="0"/>
                </a:lnTo>
                <a:lnTo>
                  <a:pt x="755636" y="755636"/>
                </a:lnTo>
                <a:lnTo>
                  <a:pt x="0" y="7556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7"/>
          <p:cNvSpPr/>
          <p:nvPr/>
        </p:nvSpPr>
        <p:spPr>
          <a:xfrm>
            <a:off x="8766182" y="5904995"/>
            <a:ext cx="755637" cy="755637"/>
          </a:xfrm>
          <a:custGeom>
            <a:avLst/>
            <a:gdLst/>
            <a:ahLst/>
            <a:cxnLst/>
            <a:rect l="l" t="t" r="r" b="b"/>
            <a:pathLst>
              <a:path w="755637" h="755637">
                <a:moveTo>
                  <a:pt x="0" y="0"/>
                </a:moveTo>
                <a:lnTo>
                  <a:pt x="755636" y="0"/>
                </a:lnTo>
                <a:lnTo>
                  <a:pt x="755636" y="755636"/>
                </a:lnTo>
                <a:lnTo>
                  <a:pt x="0" y="7556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Freeform 28"/>
          <p:cNvSpPr/>
          <p:nvPr/>
        </p:nvSpPr>
        <p:spPr>
          <a:xfrm>
            <a:off x="2781152" y="3626369"/>
            <a:ext cx="755637" cy="755637"/>
          </a:xfrm>
          <a:custGeom>
            <a:avLst/>
            <a:gdLst/>
            <a:ahLst/>
            <a:cxnLst/>
            <a:rect l="l" t="t" r="r" b="b"/>
            <a:pathLst>
              <a:path w="755637" h="755637">
                <a:moveTo>
                  <a:pt x="0" y="0"/>
                </a:moveTo>
                <a:lnTo>
                  <a:pt x="755636" y="0"/>
                </a:lnTo>
                <a:lnTo>
                  <a:pt x="755636" y="755636"/>
                </a:lnTo>
                <a:lnTo>
                  <a:pt x="0" y="7556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TextBox 29"/>
          <p:cNvSpPr txBox="1"/>
          <p:nvPr/>
        </p:nvSpPr>
        <p:spPr>
          <a:xfrm>
            <a:off x="1028700" y="5480562"/>
            <a:ext cx="4260540" cy="461665"/>
          </a:xfrm>
          <a:prstGeom prst="rect">
            <a:avLst/>
          </a:prstGeom>
        </p:spPr>
        <p:txBody>
          <a:bodyPr lIns="0" tIns="0" rIns="0" bIns="0" rtlCol="0" anchor="t">
            <a:spAutoFit/>
          </a:bodyPr>
          <a:lstStyle/>
          <a:p>
            <a:pPr algn="ctr">
              <a:lnSpc>
                <a:spcPts val="3600"/>
              </a:lnSpc>
            </a:pPr>
            <a:r>
              <a:rPr lang="en-US" sz="3000" dirty="0">
                <a:solidFill>
                  <a:srgbClr val="EF233C"/>
                </a:solidFill>
                <a:latin typeface="Futura Ultra-Bold"/>
              </a:rPr>
              <a:t>Number of cluster</a:t>
            </a:r>
          </a:p>
        </p:txBody>
      </p:sp>
      <p:sp>
        <p:nvSpPr>
          <p:cNvPr id="30" name="TextBox 30"/>
          <p:cNvSpPr txBox="1"/>
          <p:nvPr/>
        </p:nvSpPr>
        <p:spPr>
          <a:xfrm>
            <a:off x="1028700" y="6004527"/>
            <a:ext cx="4260540" cy="758541"/>
          </a:xfrm>
          <a:prstGeom prst="rect">
            <a:avLst/>
          </a:prstGeom>
        </p:spPr>
        <p:txBody>
          <a:bodyPr lIns="0" tIns="0" rIns="0" bIns="0" rtlCol="0" anchor="t">
            <a:spAutoFit/>
          </a:bodyPr>
          <a:lstStyle/>
          <a:p>
            <a:pPr algn="ctr">
              <a:lnSpc>
                <a:spcPts val="3240"/>
              </a:lnSpc>
            </a:pPr>
            <a:r>
              <a:rPr lang="en-US" sz="1800" dirty="0">
                <a:solidFill>
                  <a:srgbClr val="000000"/>
                </a:solidFill>
                <a:latin typeface="Futura"/>
              </a:rPr>
              <a:t>7</a:t>
            </a:r>
          </a:p>
          <a:p>
            <a:pPr algn="ctr">
              <a:lnSpc>
                <a:spcPts val="3240"/>
              </a:lnSpc>
            </a:pPr>
            <a:r>
              <a:rPr lang="en-US" dirty="0">
                <a:solidFill>
                  <a:srgbClr val="000000"/>
                </a:solidFill>
                <a:latin typeface="Futura"/>
              </a:rPr>
              <a:t>7</a:t>
            </a:r>
            <a:endParaRPr lang="en-US" sz="1800" dirty="0">
              <a:solidFill>
                <a:srgbClr val="000000"/>
              </a:solidFill>
              <a:latin typeface="Futura"/>
            </a:endParaRPr>
          </a:p>
        </p:txBody>
      </p:sp>
      <p:sp>
        <p:nvSpPr>
          <p:cNvPr id="31" name="TextBox 31"/>
          <p:cNvSpPr txBox="1"/>
          <p:nvPr/>
        </p:nvSpPr>
        <p:spPr>
          <a:xfrm>
            <a:off x="7013730" y="1997134"/>
            <a:ext cx="4260540" cy="461665"/>
          </a:xfrm>
          <a:prstGeom prst="rect">
            <a:avLst/>
          </a:prstGeom>
        </p:spPr>
        <p:txBody>
          <a:bodyPr lIns="0" tIns="0" rIns="0" bIns="0" rtlCol="0" anchor="t">
            <a:spAutoFit/>
          </a:bodyPr>
          <a:lstStyle/>
          <a:p>
            <a:pPr algn="ctr">
              <a:lnSpc>
                <a:spcPts val="3600"/>
              </a:lnSpc>
            </a:pPr>
            <a:r>
              <a:rPr lang="en-US" sz="3000" dirty="0" err="1">
                <a:solidFill>
                  <a:srgbClr val="EF233C"/>
                </a:solidFill>
                <a:latin typeface="Futura Ultra-Bold"/>
              </a:rPr>
              <a:t>Homogénéité</a:t>
            </a:r>
            <a:endParaRPr lang="en-US" sz="3000" dirty="0">
              <a:solidFill>
                <a:srgbClr val="EF233C"/>
              </a:solidFill>
              <a:latin typeface="Futura Ultra-Bold"/>
            </a:endParaRPr>
          </a:p>
        </p:txBody>
      </p:sp>
      <p:sp>
        <p:nvSpPr>
          <p:cNvPr id="32" name="TextBox 32"/>
          <p:cNvSpPr txBox="1"/>
          <p:nvPr/>
        </p:nvSpPr>
        <p:spPr>
          <a:xfrm>
            <a:off x="7013730" y="2521100"/>
            <a:ext cx="4260540" cy="787395"/>
          </a:xfrm>
          <a:prstGeom prst="rect">
            <a:avLst/>
          </a:prstGeom>
        </p:spPr>
        <p:txBody>
          <a:bodyPr lIns="0" tIns="0" rIns="0" bIns="0" rtlCol="0" anchor="t">
            <a:spAutoFit/>
          </a:bodyPr>
          <a:lstStyle/>
          <a:p>
            <a:pPr algn="ctr">
              <a:lnSpc>
                <a:spcPts val="3240"/>
              </a:lnSpc>
            </a:pPr>
            <a:r>
              <a:rPr lang="en-US" sz="1800" dirty="0">
                <a:solidFill>
                  <a:srgbClr val="000000"/>
                </a:solidFill>
                <a:latin typeface="Futura"/>
              </a:rPr>
              <a:t>0.2737</a:t>
            </a:r>
          </a:p>
          <a:p>
            <a:pPr algn="ctr">
              <a:lnSpc>
                <a:spcPts val="3240"/>
              </a:lnSpc>
            </a:pPr>
            <a:r>
              <a:rPr lang="en-US" b="0" i="0" dirty="0">
                <a:solidFill>
                  <a:srgbClr val="212121"/>
                </a:solidFill>
                <a:effectLst/>
                <a:highlight>
                  <a:srgbClr val="FFFFFF"/>
                </a:highlight>
                <a:latin typeface="Courier New" panose="02070309020205020404" pitchFamily="49" charset="0"/>
              </a:rPr>
              <a:t>0.2766</a:t>
            </a:r>
          </a:p>
        </p:txBody>
      </p:sp>
      <p:sp>
        <p:nvSpPr>
          <p:cNvPr id="33" name="TextBox 33"/>
          <p:cNvSpPr txBox="1"/>
          <p:nvPr/>
        </p:nvSpPr>
        <p:spPr>
          <a:xfrm>
            <a:off x="12998760" y="5480562"/>
            <a:ext cx="4260540" cy="923330"/>
          </a:xfrm>
          <a:prstGeom prst="rect">
            <a:avLst/>
          </a:prstGeom>
        </p:spPr>
        <p:txBody>
          <a:bodyPr lIns="0" tIns="0" rIns="0" bIns="0" rtlCol="0" anchor="t">
            <a:spAutoFit/>
          </a:bodyPr>
          <a:lstStyle/>
          <a:p>
            <a:pPr algn="ctr">
              <a:lnSpc>
                <a:spcPts val="3600"/>
              </a:lnSpc>
            </a:pPr>
            <a:r>
              <a:rPr lang="en-US" sz="3000" dirty="0">
                <a:solidFill>
                  <a:srgbClr val="EF233C"/>
                </a:solidFill>
                <a:latin typeface="Futura Ultra-Bold"/>
              </a:rPr>
              <a:t>Coefficient de silhouette</a:t>
            </a:r>
          </a:p>
        </p:txBody>
      </p:sp>
      <p:sp>
        <p:nvSpPr>
          <p:cNvPr id="34" name="TextBox 34"/>
          <p:cNvSpPr txBox="1"/>
          <p:nvPr/>
        </p:nvSpPr>
        <p:spPr>
          <a:xfrm>
            <a:off x="12998760" y="6403892"/>
            <a:ext cx="4260540" cy="783741"/>
          </a:xfrm>
          <a:prstGeom prst="rect">
            <a:avLst/>
          </a:prstGeom>
        </p:spPr>
        <p:txBody>
          <a:bodyPr lIns="0" tIns="0" rIns="0" bIns="0" rtlCol="0" anchor="t">
            <a:spAutoFit/>
          </a:bodyPr>
          <a:lstStyle/>
          <a:p>
            <a:pPr algn="ctr">
              <a:lnSpc>
                <a:spcPts val="3240"/>
              </a:lnSpc>
            </a:pPr>
            <a:r>
              <a:rPr lang="en-US" b="0" i="0" dirty="0">
                <a:solidFill>
                  <a:srgbClr val="212121"/>
                </a:solidFill>
                <a:effectLst/>
                <a:highlight>
                  <a:srgbClr val="FFFFFF"/>
                </a:highlight>
                <a:latin typeface="Courier New" panose="02070309020205020404" pitchFamily="49" charset="0"/>
              </a:rPr>
              <a:t>0.4082</a:t>
            </a:r>
          </a:p>
          <a:p>
            <a:pPr algn="ctr">
              <a:lnSpc>
                <a:spcPts val="3240"/>
              </a:lnSpc>
            </a:pPr>
            <a:r>
              <a:rPr lang="en-US" b="0" i="0" dirty="0">
                <a:solidFill>
                  <a:srgbClr val="212121"/>
                </a:solidFill>
                <a:effectLst/>
                <a:highlight>
                  <a:srgbClr val="FFFFFF"/>
                </a:highlight>
                <a:latin typeface="Courier New" panose="02070309020205020404" pitchFamily="49" charset="0"/>
              </a:rPr>
              <a:t>0.4935</a:t>
            </a:r>
            <a:endParaRPr lang="en-US" sz="1800" dirty="0">
              <a:solidFill>
                <a:srgbClr val="000000"/>
              </a:solidFill>
              <a:latin typeface="Futura"/>
            </a:endParaRPr>
          </a:p>
        </p:txBody>
      </p:sp>
      <p:pic>
        <p:nvPicPr>
          <p:cNvPr id="35" name="Picture 2">
            <a:extLst>
              <a:ext uri="{FF2B5EF4-FFF2-40B4-BE49-F238E27FC236}">
                <a16:creationId xmlns:a16="http://schemas.microsoft.com/office/drawing/2014/main" id="{64329AF4-C32F-EE93-FA51-D78EF689ECF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368535" y="3465"/>
            <a:ext cx="2767065" cy="1634836"/>
          </a:xfrm>
          <a:prstGeom prst="rect">
            <a:avLst/>
          </a:prstGeom>
          <a:blipFill>
            <a:blip r:embed="rId9"/>
            <a:stretch>
              <a:fillRect l="-21048" r="-29045"/>
            </a:stretch>
          </a:blip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3998" y="2632498"/>
            <a:ext cx="5022001" cy="5022001"/>
            <a:chOff x="0" y="0"/>
            <a:chExt cx="6696000" cy="6696000"/>
          </a:xfrm>
        </p:grpSpPr>
        <p:sp>
          <p:nvSpPr>
            <p:cNvPr id="3" name="Freeform 3"/>
            <p:cNvSpPr/>
            <p:nvPr/>
          </p:nvSpPr>
          <p:spPr>
            <a:xfrm>
              <a:off x="0" y="0"/>
              <a:ext cx="6695948" cy="6695948"/>
            </a:xfrm>
            <a:custGeom>
              <a:avLst/>
              <a:gdLst/>
              <a:ahLst/>
              <a:cxnLst/>
              <a:rect l="l" t="t" r="r" b="b"/>
              <a:pathLst>
                <a:path w="6695948" h="6695948">
                  <a:moveTo>
                    <a:pt x="0" y="3347974"/>
                  </a:moveTo>
                  <a:cubicBezTo>
                    <a:pt x="0" y="1498981"/>
                    <a:pt x="1498981" y="0"/>
                    <a:pt x="3347974" y="0"/>
                  </a:cubicBezTo>
                  <a:cubicBezTo>
                    <a:pt x="5196967" y="0"/>
                    <a:pt x="6695948" y="1498981"/>
                    <a:pt x="6695948" y="3347974"/>
                  </a:cubicBezTo>
                  <a:cubicBezTo>
                    <a:pt x="6695948" y="5196967"/>
                    <a:pt x="5197094" y="6695948"/>
                    <a:pt x="3347974" y="6695948"/>
                  </a:cubicBezTo>
                  <a:cubicBezTo>
                    <a:pt x="1498854" y="6695948"/>
                    <a:pt x="0" y="5197094"/>
                    <a:pt x="0" y="3347974"/>
                  </a:cubicBezTo>
                  <a:close/>
                </a:path>
              </a:pathLst>
            </a:custGeom>
            <a:solidFill>
              <a:srgbClr val="F2F2F2"/>
            </a:solidFill>
          </p:spPr>
        </p:sp>
      </p:grpSp>
      <p:grpSp>
        <p:nvGrpSpPr>
          <p:cNvPr id="4" name="Group 4"/>
          <p:cNvGrpSpPr/>
          <p:nvPr/>
        </p:nvGrpSpPr>
        <p:grpSpPr>
          <a:xfrm rot="-5400000">
            <a:off x="9828000" y="1827000"/>
            <a:ext cx="10286999" cy="6633000"/>
            <a:chOff x="0" y="0"/>
            <a:chExt cx="13715996" cy="8843998"/>
          </a:xfrm>
        </p:grpSpPr>
        <p:sp>
          <p:nvSpPr>
            <p:cNvPr id="5" name="Freeform 5"/>
            <p:cNvSpPr/>
            <p:nvPr/>
          </p:nvSpPr>
          <p:spPr>
            <a:xfrm>
              <a:off x="0" y="0"/>
              <a:ext cx="13716000" cy="8843899"/>
            </a:xfrm>
            <a:custGeom>
              <a:avLst/>
              <a:gdLst/>
              <a:ahLst/>
              <a:cxnLst/>
              <a:rect l="l" t="t" r="r" b="b"/>
              <a:pathLst>
                <a:path w="13716000" h="8843899">
                  <a:moveTo>
                    <a:pt x="11237341" y="0"/>
                  </a:moveTo>
                  <a:lnTo>
                    <a:pt x="2478659" y="0"/>
                  </a:lnTo>
                  <a:lnTo>
                    <a:pt x="0" y="2478659"/>
                  </a:lnTo>
                  <a:lnTo>
                    <a:pt x="0" y="8843899"/>
                  </a:lnTo>
                  <a:lnTo>
                    <a:pt x="13716000" y="8843899"/>
                  </a:lnTo>
                  <a:lnTo>
                    <a:pt x="13716000" y="2478659"/>
                  </a:lnTo>
                  <a:close/>
                </a:path>
              </a:pathLst>
            </a:custGeom>
            <a:solidFill>
              <a:srgbClr val="EF233C"/>
            </a:solidFill>
          </p:spPr>
        </p:sp>
      </p:grpSp>
      <p:grpSp>
        <p:nvGrpSpPr>
          <p:cNvPr id="6" name="Group 6"/>
          <p:cNvGrpSpPr/>
          <p:nvPr/>
        </p:nvGrpSpPr>
        <p:grpSpPr>
          <a:xfrm>
            <a:off x="9414718" y="2903218"/>
            <a:ext cx="4480561" cy="4480561"/>
            <a:chOff x="0" y="0"/>
            <a:chExt cx="5974080" cy="5974080"/>
          </a:xfrm>
        </p:grpSpPr>
        <p:sp>
          <p:nvSpPr>
            <p:cNvPr id="7" name="Freeform 7"/>
            <p:cNvSpPr/>
            <p:nvPr/>
          </p:nvSpPr>
          <p:spPr>
            <a:xfrm>
              <a:off x="0" y="0"/>
              <a:ext cx="5974080" cy="5974080"/>
            </a:xfrm>
            <a:custGeom>
              <a:avLst/>
              <a:gdLst/>
              <a:ahLst/>
              <a:cxnLst/>
              <a:rect l="l" t="t" r="r" b="b"/>
              <a:pathLst>
                <a:path w="5974080" h="5974080">
                  <a:moveTo>
                    <a:pt x="0" y="2987040"/>
                  </a:moveTo>
                  <a:cubicBezTo>
                    <a:pt x="0" y="1337310"/>
                    <a:pt x="1337310" y="0"/>
                    <a:pt x="2987040" y="0"/>
                  </a:cubicBezTo>
                  <a:cubicBezTo>
                    <a:pt x="4636770" y="0"/>
                    <a:pt x="5974080" y="1337310"/>
                    <a:pt x="5974080" y="2987040"/>
                  </a:cubicBezTo>
                  <a:cubicBezTo>
                    <a:pt x="5974080" y="4636770"/>
                    <a:pt x="4636770" y="5974080"/>
                    <a:pt x="2987040" y="5974080"/>
                  </a:cubicBezTo>
                  <a:cubicBezTo>
                    <a:pt x="1337310" y="5974080"/>
                    <a:pt x="0" y="4636770"/>
                    <a:pt x="0" y="2987040"/>
                  </a:cubicBezTo>
                  <a:close/>
                </a:path>
              </a:pathLst>
            </a:custGeom>
            <a:solidFill>
              <a:srgbClr val="FFFFFF"/>
            </a:solidFill>
          </p:spPr>
        </p:sp>
      </p:grpSp>
      <p:pic>
        <p:nvPicPr>
          <p:cNvPr id="1026" name="Picture 2">
            <a:extLst>
              <a:ext uri="{FF2B5EF4-FFF2-40B4-BE49-F238E27FC236}">
                <a16:creationId xmlns:a16="http://schemas.microsoft.com/office/drawing/2014/main" id="{8B764C50-F3ED-7CAA-EE2C-0F124F2DE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5888" y="3460671"/>
            <a:ext cx="2954101" cy="3301347"/>
          </a:xfrm>
          <a:prstGeom prst="rect">
            <a:avLst/>
          </a:prstGeom>
          <a:blipFill>
            <a:blip r:embed="rId3"/>
            <a:stretch>
              <a:fillRect l="-21048" r="-29045"/>
            </a:stretch>
          </a:blipFill>
        </p:spPr>
      </p:pic>
      <p:pic>
        <p:nvPicPr>
          <p:cNvPr id="9" name="Picture 8">
            <a:extLst>
              <a:ext uri="{FF2B5EF4-FFF2-40B4-BE49-F238E27FC236}">
                <a16:creationId xmlns:a16="http://schemas.microsoft.com/office/drawing/2014/main" id="{CE974038-5534-EF0E-91FA-E2B9990F82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296" y="359154"/>
            <a:ext cx="10089014" cy="9927846"/>
          </a:xfrm>
          <a:prstGeom prst="rect">
            <a:avLst/>
          </a:prstGeom>
        </p:spPr>
      </p:pic>
    </p:spTree>
    <p:extLst>
      <p:ext uri="{BB962C8B-B14F-4D97-AF65-F5344CB8AC3E}">
        <p14:creationId xmlns:p14="http://schemas.microsoft.com/office/powerpoint/2010/main" val="3348530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42C4298-C2BE-0B05-165A-AFE3EDEE2A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68535" y="3465"/>
            <a:ext cx="2767065" cy="1634836"/>
          </a:xfrm>
          <a:prstGeom prst="rect">
            <a:avLst/>
          </a:prstGeom>
          <a:blipFill>
            <a:blip r:embed="rId3"/>
            <a:stretch>
              <a:fillRect l="-21048" r="-29045"/>
            </a:stretch>
          </a:blipFill>
        </p:spPr>
      </p:pic>
      <p:pic>
        <p:nvPicPr>
          <p:cNvPr id="8" name="Picture 7">
            <a:extLst>
              <a:ext uri="{FF2B5EF4-FFF2-40B4-BE49-F238E27FC236}">
                <a16:creationId xmlns:a16="http://schemas.microsoft.com/office/drawing/2014/main" id="{F6E65325-D101-7801-B6F2-B08C40B6B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409700"/>
            <a:ext cx="10364646" cy="8420754"/>
          </a:xfrm>
          <a:prstGeom prst="rect">
            <a:avLst/>
          </a:prstGeom>
        </p:spPr>
      </p:pic>
      <p:pic>
        <p:nvPicPr>
          <p:cNvPr id="10" name="Picture 9">
            <a:extLst>
              <a:ext uri="{FF2B5EF4-FFF2-40B4-BE49-F238E27FC236}">
                <a16:creationId xmlns:a16="http://schemas.microsoft.com/office/drawing/2014/main" id="{2E44E14C-022F-21A7-76CE-5BB8677F62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48595" y="1666901"/>
            <a:ext cx="5801205" cy="7906351"/>
          </a:xfrm>
          <a:prstGeom prst="rect">
            <a:avLst/>
          </a:prstGeom>
        </p:spPr>
      </p:pic>
    </p:spTree>
    <p:extLst>
      <p:ext uri="{BB962C8B-B14F-4D97-AF65-F5344CB8AC3E}">
        <p14:creationId xmlns:p14="http://schemas.microsoft.com/office/powerpoint/2010/main" val="194020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9414718" y="2903218"/>
            <a:ext cx="4480561" cy="4480561"/>
            <a:chOff x="0" y="0"/>
            <a:chExt cx="5974080" cy="5974080"/>
          </a:xfrm>
        </p:grpSpPr>
        <p:sp>
          <p:nvSpPr>
            <p:cNvPr id="7" name="Freeform 7"/>
            <p:cNvSpPr/>
            <p:nvPr/>
          </p:nvSpPr>
          <p:spPr>
            <a:xfrm>
              <a:off x="0" y="0"/>
              <a:ext cx="5974080" cy="5974080"/>
            </a:xfrm>
            <a:custGeom>
              <a:avLst/>
              <a:gdLst/>
              <a:ahLst/>
              <a:cxnLst/>
              <a:rect l="l" t="t" r="r" b="b"/>
              <a:pathLst>
                <a:path w="5974080" h="5974080">
                  <a:moveTo>
                    <a:pt x="0" y="2987040"/>
                  </a:moveTo>
                  <a:cubicBezTo>
                    <a:pt x="0" y="1337310"/>
                    <a:pt x="1337310" y="0"/>
                    <a:pt x="2987040" y="0"/>
                  </a:cubicBezTo>
                  <a:cubicBezTo>
                    <a:pt x="4636770" y="0"/>
                    <a:pt x="5974080" y="1337310"/>
                    <a:pt x="5974080" y="2987040"/>
                  </a:cubicBezTo>
                  <a:cubicBezTo>
                    <a:pt x="5974080" y="4636770"/>
                    <a:pt x="4636770" y="5974080"/>
                    <a:pt x="2987040" y="5974080"/>
                  </a:cubicBezTo>
                  <a:cubicBezTo>
                    <a:pt x="1337310" y="5974080"/>
                    <a:pt x="0" y="4636770"/>
                    <a:pt x="0" y="2987040"/>
                  </a:cubicBezTo>
                  <a:close/>
                </a:path>
              </a:pathLst>
            </a:custGeom>
            <a:solidFill>
              <a:srgbClr val="FFFFFF"/>
            </a:solidFill>
          </p:spPr>
        </p:sp>
      </p:grpSp>
      <p:sp>
        <p:nvSpPr>
          <p:cNvPr id="11" name="TextBox 11"/>
          <p:cNvSpPr txBox="1"/>
          <p:nvPr/>
        </p:nvSpPr>
        <p:spPr>
          <a:xfrm>
            <a:off x="1305268" y="1038136"/>
            <a:ext cx="8241898" cy="1200329"/>
          </a:xfrm>
          <a:prstGeom prst="rect">
            <a:avLst/>
          </a:prstGeom>
        </p:spPr>
        <p:txBody>
          <a:bodyPr wrap="square" lIns="0" tIns="0" rIns="0" bIns="0" rtlCol="0" anchor="t">
            <a:spAutoFit/>
          </a:bodyPr>
          <a:lstStyle/>
          <a:p>
            <a:pPr>
              <a:lnSpc>
                <a:spcPts val="10800"/>
              </a:lnSpc>
            </a:pPr>
            <a:r>
              <a:rPr lang="fr-FR" sz="7200" dirty="0">
                <a:solidFill>
                  <a:srgbClr val="EF233C"/>
                </a:solidFill>
                <a:latin typeface="Futura Ultra-Bold"/>
              </a:rPr>
              <a:t>Sommaire</a:t>
            </a:r>
            <a:endParaRPr lang="en-US" sz="9000" dirty="0">
              <a:solidFill>
                <a:srgbClr val="EF233C"/>
              </a:solidFill>
              <a:latin typeface="Futura Ultra-Bold"/>
            </a:endParaRPr>
          </a:p>
        </p:txBody>
      </p:sp>
      <p:pic>
        <p:nvPicPr>
          <p:cNvPr id="1026" name="Picture 2">
            <a:extLst>
              <a:ext uri="{FF2B5EF4-FFF2-40B4-BE49-F238E27FC236}">
                <a16:creationId xmlns:a16="http://schemas.microsoft.com/office/drawing/2014/main" id="{8B764C50-F3ED-7CAA-EE2C-0F124F2DE1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68535" y="3465"/>
            <a:ext cx="2767065" cy="1634836"/>
          </a:xfrm>
          <a:prstGeom prst="rect">
            <a:avLst/>
          </a:prstGeom>
          <a:blipFill>
            <a:blip r:embed="rId3"/>
            <a:stretch>
              <a:fillRect l="-21048" r="-29045"/>
            </a:stretch>
          </a:blipFill>
        </p:spPr>
      </p:pic>
      <p:sp>
        <p:nvSpPr>
          <p:cNvPr id="9" name="TextBox 8">
            <a:extLst>
              <a:ext uri="{FF2B5EF4-FFF2-40B4-BE49-F238E27FC236}">
                <a16:creationId xmlns:a16="http://schemas.microsoft.com/office/drawing/2014/main" id="{57EEB856-2579-C158-98E4-08BEA146E3ED}"/>
              </a:ext>
            </a:extLst>
          </p:cNvPr>
          <p:cNvSpPr txBox="1"/>
          <p:nvPr/>
        </p:nvSpPr>
        <p:spPr>
          <a:xfrm>
            <a:off x="1305268" y="2903218"/>
            <a:ext cx="9144000" cy="3170099"/>
          </a:xfrm>
          <a:prstGeom prst="rect">
            <a:avLst/>
          </a:prstGeom>
          <a:noFill/>
        </p:spPr>
        <p:txBody>
          <a:bodyPr wrap="square">
            <a:spAutoFit/>
          </a:bodyPr>
          <a:lstStyle/>
          <a:p>
            <a:r>
              <a:rPr lang="fr-FR" sz="4000" dirty="0">
                <a:latin typeface="Aharoni" panose="02010803020104030203" pitchFamily="2" charset="-79"/>
                <a:cs typeface="Aharoni" panose="02010803020104030203" pitchFamily="2" charset="-79"/>
              </a:rPr>
              <a:t>Introduction</a:t>
            </a:r>
          </a:p>
          <a:p>
            <a:r>
              <a:rPr lang="fr-FR" sz="4000" dirty="0">
                <a:latin typeface="Aharoni" panose="02010803020104030203" pitchFamily="2" charset="-79"/>
                <a:cs typeface="Aharoni" panose="02010803020104030203" pitchFamily="2" charset="-79"/>
              </a:rPr>
              <a:t>Traitement des données</a:t>
            </a:r>
          </a:p>
          <a:p>
            <a:r>
              <a:rPr lang="fr-FR" sz="4000" dirty="0">
                <a:latin typeface="Aharoni" panose="02010803020104030203" pitchFamily="2" charset="-79"/>
                <a:cs typeface="Aharoni" panose="02010803020104030203" pitchFamily="2" charset="-79"/>
              </a:rPr>
              <a:t>Indicateurs</a:t>
            </a:r>
          </a:p>
          <a:p>
            <a:r>
              <a:rPr lang="fr-FR" sz="4000" dirty="0">
                <a:latin typeface="Aharoni" panose="02010803020104030203" pitchFamily="2" charset="-79"/>
                <a:cs typeface="Aharoni" panose="02010803020104030203" pitchFamily="2" charset="-79"/>
              </a:rPr>
              <a:t>Clustering</a:t>
            </a:r>
          </a:p>
          <a:p>
            <a:r>
              <a:rPr lang="fr-FR" sz="4000" dirty="0">
                <a:latin typeface="Aharoni" panose="02010803020104030203" pitchFamily="2" charset="-79"/>
                <a:cs typeface="Aharoni" panose="02010803020104030203" pitchFamily="2" charset="-79"/>
              </a:rPr>
              <a:t>Conclusion</a:t>
            </a:r>
            <a:endParaRPr lang="en-US" sz="4000" dirty="0">
              <a:latin typeface="Aharoni" panose="02010803020104030203" pitchFamily="2" charset="-79"/>
              <a:cs typeface="Aharoni" panose="02010803020104030203" pitchFamily="2" charset="-79"/>
            </a:endParaRPr>
          </a:p>
        </p:txBody>
      </p:sp>
      <p:grpSp>
        <p:nvGrpSpPr>
          <p:cNvPr id="2" name="Group 8">
            <a:extLst>
              <a:ext uri="{FF2B5EF4-FFF2-40B4-BE49-F238E27FC236}">
                <a16:creationId xmlns:a16="http://schemas.microsoft.com/office/drawing/2014/main" id="{B260D501-BBBE-9D85-EF3C-2D712CE9386D}"/>
              </a:ext>
            </a:extLst>
          </p:cNvPr>
          <p:cNvGrpSpPr/>
          <p:nvPr/>
        </p:nvGrpSpPr>
        <p:grpSpPr>
          <a:xfrm>
            <a:off x="11201400" y="2517266"/>
            <a:ext cx="3942001" cy="3942001"/>
            <a:chOff x="0" y="0"/>
            <a:chExt cx="5256000" cy="5256000"/>
          </a:xfrm>
        </p:grpSpPr>
        <p:sp>
          <p:nvSpPr>
            <p:cNvPr id="3" name="Freeform 9">
              <a:extLst>
                <a:ext uri="{FF2B5EF4-FFF2-40B4-BE49-F238E27FC236}">
                  <a16:creationId xmlns:a16="http://schemas.microsoft.com/office/drawing/2014/main" id="{01621FB6-79DD-5320-76CA-69F47EACDE80}"/>
                </a:ext>
              </a:extLst>
            </p:cNvPr>
            <p:cNvSpPr/>
            <p:nvPr/>
          </p:nvSpPr>
          <p:spPr>
            <a:xfrm>
              <a:off x="0" y="0"/>
              <a:ext cx="5256022" cy="5256022"/>
            </a:xfrm>
            <a:custGeom>
              <a:avLst/>
              <a:gdLst/>
              <a:ahLst/>
              <a:cxnLst/>
              <a:rect l="l" t="t" r="r" b="b"/>
              <a:pathLst>
                <a:path w="5256022" h="5256022">
                  <a:moveTo>
                    <a:pt x="0" y="2628011"/>
                  </a:moveTo>
                  <a:cubicBezTo>
                    <a:pt x="0" y="1176655"/>
                    <a:pt x="1176655" y="0"/>
                    <a:pt x="2628011" y="0"/>
                  </a:cubicBezTo>
                  <a:cubicBezTo>
                    <a:pt x="4079367" y="0"/>
                    <a:pt x="5256022" y="1176655"/>
                    <a:pt x="5256022" y="2628011"/>
                  </a:cubicBezTo>
                  <a:cubicBezTo>
                    <a:pt x="5256022" y="4079367"/>
                    <a:pt x="4079367" y="5256022"/>
                    <a:pt x="2628011" y="5256022"/>
                  </a:cubicBezTo>
                  <a:cubicBezTo>
                    <a:pt x="1176655" y="5256022"/>
                    <a:pt x="0" y="4079367"/>
                    <a:pt x="0" y="2628011"/>
                  </a:cubicBezTo>
                  <a:close/>
                </a:path>
              </a:pathLst>
            </a:custGeom>
            <a:blipFill>
              <a:blip r:embed="rId4"/>
              <a:stretch>
                <a:fillRect l="-25046" r="-25046"/>
              </a:stretch>
            </a:blipFill>
          </p:spPr>
        </p:sp>
      </p:grpSp>
    </p:spTree>
    <p:extLst>
      <p:ext uri="{BB962C8B-B14F-4D97-AF65-F5344CB8AC3E}">
        <p14:creationId xmlns:p14="http://schemas.microsoft.com/office/powerpoint/2010/main" val="1092766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53714" y="0"/>
            <a:ext cx="11434287" cy="10287000"/>
            <a:chOff x="0" y="0"/>
            <a:chExt cx="15245716" cy="13716000"/>
          </a:xfrm>
        </p:grpSpPr>
        <p:sp>
          <p:nvSpPr>
            <p:cNvPr id="3" name="Freeform 3"/>
            <p:cNvSpPr/>
            <p:nvPr/>
          </p:nvSpPr>
          <p:spPr>
            <a:xfrm>
              <a:off x="0" y="0"/>
              <a:ext cx="15245714" cy="13716000"/>
            </a:xfrm>
            <a:custGeom>
              <a:avLst/>
              <a:gdLst/>
              <a:ahLst/>
              <a:cxnLst/>
              <a:rect l="l" t="t" r="r" b="b"/>
              <a:pathLst>
                <a:path w="15245714" h="13716000">
                  <a:moveTo>
                    <a:pt x="2365883" y="0"/>
                  </a:moveTo>
                  <a:lnTo>
                    <a:pt x="15245714" y="0"/>
                  </a:lnTo>
                  <a:lnTo>
                    <a:pt x="15245714" y="13716000"/>
                  </a:lnTo>
                  <a:lnTo>
                    <a:pt x="2365883" y="13716000"/>
                  </a:lnTo>
                  <a:lnTo>
                    <a:pt x="2212213" y="13520420"/>
                  </a:lnTo>
                  <a:cubicBezTo>
                    <a:pt x="822833" y="11662664"/>
                    <a:pt x="0" y="9356344"/>
                    <a:pt x="0" y="6858000"/>
                  </a:cubicBezTo>
                  <a:cubicBezTo>
                    <a:pt x="0" y="4359656"/>
                    <a:pt x="822833" y="2053336"/>
                    <a:pt x="2212213" y="195580"/>
                  </a:cubicBezTo>
                  <a:close/>
                </a:path>
              </a:pathLst>
            </a:custGeom>
            <a:solidFill>
              <a:srgbClr val="EF233C"/>
            </a:solidFill>
          </p:spPr>
        </p:sp>
      </p:grpSp>
      <p:grpSp>
        <p:nvGrpSpPr>
          <p:cNvPr id="4" name="Group 4"/>
          <p:cNvGrpSpPr/>
          <p:nvPr/>
        </p:nvGrpSpPr>
        <p:grpSpPr>
          <a:xfrm>
            <a:off x="8860964" y="0"/>
            <a:ext cx="9448800" cy="10287000"/>
            <a:chOff x="0" y="0"/>
            <a:chExt cx="12598400" cy="13716000"/>
          </a:xfrm>
        </p:grpSpPr>
        <p:sp>
          <p:nvSpPr>
            <p:cNvPr id="5" name="Freeform 5"/>
            <p:cNvSpPr/>
            <p:nvPr/>
          </p:nvSpPr>
          <p:spPr>
            <a:xfrm>
              <a:off x="0" y="0"/>
              <a:ext cx="12598400" cy="13716000"/>
            </a:xfrm>
            <a:custGeom>
              <a:avLst/>
              <a:gdLst/>
              <a:ahLst/>
              <a:cxnLst/>
              <a:rect l="l" t="t" r="r" b="b"/>
              <a:pathLst>
                <a:path w="12598400" h="13716000">
                  <a:moveTo>
                    <a:pt x="3488563" y="0"/>
                  </a:moveTo>
                  <a:lnTo>
                    <a:pt x="12598400" y="0"/>
                  </a:lnTo>
                  <a:lnTo>
                    <a:pt x="12598400" y="13716000"/>
                  </a:lnTo>
                  <a:lnTo>
                    <a:pt x="3488563" y="13716000"/>
                  </a:lnTo>
                  <a:lnTo>
                    <a:pt x="3409442" y="13659740"/>
                  </a:lnTo>
                  <a:cubicBezTo>
                    <a:pt x="1339723" y="12111863"/>
                    <a:pt x="0" y="9641332"/>
                    <a:pt x="0" y="6858000"/>
                  </a:cubicBezTo>
                  <a:cubicBezTo>
                    <a:pt x="0" y="4074668"/>
                    <a:pt x="1339723" y="1604137"/>
                    <a:pt x="3409569" y="56261"/>
                  </a:cubicBezTo>
                  <a:close/>
                </a:path>
              </a:pathLst>
            </a:custGeom>
            <a:blipFill>
              <a:blip r:embed="rId2"/>
              <a:stretch>
                <a:fillRect l="-55002" r="-26827"/>
              </a:stretch>
            </a:blipFill>
          </p:spPr>
        </p:sp>
      </p:grpSp>
      <p:sp>
        <p:nvSpPr>
          <p:cNvPr id="6" name="TextBox 6"/>
          <p:cNvSpPr txBox="1"/>
          <p:nvPr/>
        </p:nvSpPr>
        <p:spPr>
          <a:xfrm>
            <a:off x="1028700" y="2785547"/>
            <a:ext cx="4417026" cy="461665"/>
          </a:xfrm>
          <a:prstGeom prst="rect">
            <a:avLst/>
          </a:prstGeom>
        </p:spPr>
        <p:txBody>
          <a:bodyPr lIns="0" tIns="0" rIns="0" bIns="0" rtlCol="0" anchor="t">
            <a:spAutoFit/>
          </a:bodyPr>
          <a:lstStyle/>
          <a:p>
            <a:pPr algn="l">
              <a:lnSpc>
                <a:spcPts val="3600"/>
              </a:lnSpc>
            </a:pPr>
            <a:r>
              <a:rPr lang="en-US" sz="3000" dirty="0">
                <a:solidFill>
                  <a:srgbClr val="EF233C"/>
                </a:solidFill>
                <a:latin typeface="Futura Ultra-Bold"/>
              </a:rPr>
              <a:t>Conclusion</a:t>
            </a:r>
          </a:p>
        </p:txBody>
      </p:sp>
      <p:sp>
        <p:nvSpPr>
          <p:cNvPr id="7" name="TextBox 7"/>
          <p:cNvSpPr txBox="1"/>
          <p:nvPr/>
        </p:nvSpPr>
        <p:spPr>
          <a:xfrm>
            <a:off x="987436" y="3467100"/>
            <a:ext cx="5448300" cy="5611151"/>
          </a:xfrm>
          <a:prstGeom prst="rect">
            <a:avLst/>
          </a:prstGeom>
        </p:spPr>
        <p:txBody>
          <a:bodyPr wrap="square" lIns="0" tIns="0" rIns="0" bIns="0" rtlCol="0" anchor="t">
            <a:spAutoFit/>
          </a:bodyPr>
          <a:lstStyle/>
          <a:p>
            <a:r>
              <a:rPr lang="en-US" dirty="0">
                <a:solidFill>
                  <a:srgbClr val="000000"/>
                </a:solidFill>
                <a:latin typeface="Futura"/>
              </a:rPr>
              <a:t>- Top 5 </a:t>
            </a:r>
          </a:p>
          <a:p>
            <a:pPr marL="285750" indent="-285750">
              <a:buFont typeface="Arial" panose="020B0604020202020204" pitchFamily="34" charset="0"/>
              <a:buChar char="•"/>
            </a:pPr>
            <a:r>
              <a:rPr lang="en-US" dirty="0">
                <a:solidFill>
                  <a:srgbClr val="000000"/>
                </a:solidFill>
                <a:latin typeface="Futura"/>
              </a:rPr>
              <a:t>Luxembourg’                </a:t>
            </a:r>
          </a:p>
          <a:p>
            <a:pPr marL="285750" indent="-285750">
              <a:buFont typeface="Arial" panose="020B0604020202020204" pitchFamily="34" charset="0"/>
              <a:buChar char="•"/>
            </a:pPr>
            <a:r>
              <a:rPr lang="en-US" dirty="0">
                <a:solidFill>
                  <a:srgbClr val="000000"/>
                </a:solidFill>
                <a:latin typeface="Futura"/>
              </a:rPr>
              <a:t>'United States of America’</a:t>
            </a:r>
          </a:p>
          <a:p>
            <a:pPr marL="285750" indent="-285750">
              <a:buFont typeface="Arial" panose="020B0604020202020204" pitchFamily="34" charset="0"/>
              <a:buChar char="•"/>
            </a:pPr>
            <a:r>
              <a:rPr lang="en-US" dirty="0">
                <a:solidFill>
                  <a:srgbClr val="000000"/>
                </a:solidFill>
                <a:latin typeface="Futura"/>
              </a:rPr>
              <a:t>'Switzerland’</a:t>
            </a:r>
          </a:p>
          <a:p>
            <a:pPr marL="285750" indent="-285750">
              <a:buFont typeface="Arial" panose="020B0604020202020204" pitchFamily="34" charset="0"/>
              <a:buChar char="•"/>
            </a:pPr>
            <a:r>
              <a:rPr lang="en-US" dirty="0">
                <a:solidFill>
                  <a:srgbClr val="000000"/>
                </a:solidFill>
                <a:latin typeface="Futura"/>
              </a:rPr>
              <a:t>'Ireland’</a:t>
            </a:r>
          </a:p>
          <a:p>
            <a:pPr marL="285750" indent="-285750">
              <a:buFont typeface="Arial" panose="020B0604020202020204" pitchFamily="34" charset="0"/>
              <a:buChar char="•"/>
            </a:pPr>
            <a:r>
              <a:rPr lang="en-US" dirty="0">
                <a:solidFill>
                  <a:srgbClr val="000000"/>
                </a:solidFill>
                <a:latin typeface="Futura"/>
              </a:rPr>
              <a:t>'Iceland’</a:t>
            </a:r>
          </a:p>
          <a:p>
            <a:endParaRPr lang="en-US" dirty="0">
              <a:solidFill>
                <a:srgbClr val="000000"/>
              </a:solidFill>
              <a:latin typeface="Futura"/>
            </a:endParaRPr>
          </a:p>
          <a:p>
            <a:pPr algn="l"/>
            <a:r>
              <a:rPr lang="fr-FR" b="0" i="0" dirty="0">
                <a:solidFill>
                  <a:srgbClr val="212121"/>
                </a:solidFill>
                <a:effectLst/>
                <a:highlight>
                  <a:srgbClr val="FFFFFF"/>
                </a:highlight>
                <a:latin typeface="Roboto" panose="02000000000000000000" pitchFamily="2" charset="0"/>
              </a:rPr>
              <a:t>- Les pays européens et non européens ont tendance à appartenir à des clusters différents.</a:t>
            </a:r>
          </a:p>
          <a:p>
            <a:pPr algn="l"/>
            <a:r>
              <a:rPr lang="fr-FR" b="0" i="0" dirty="0">
                <a:solidFill>
                  <a:srgbClr val="212121"/>
                </a:solidFill>
                <a:effectLst/>
                <a:highlight>
                  <a:srgbClr val="FFFFFF"/>
                </a:highlight>
                <a:latin typeface="Roboto" panose="02000000000000000000" pitchFamily="2" charset="0"/>
              </a:rPr>
              <a:t>Ces différences existent peut-être en raison de facteurs économiques, géographiques, culturels, etc.</a:t>
            </a:r>
          </a:p>
          <a:p>
            <a:pPr algn="l"/>
            <a:endParaRPr lang="fr-FR" dirty="0">
              <a:solidFill>
                <a:srgbClr val="212121"/>
              </a:solidFill>
              <a:highlight>
                <a:srgbClr val="FFFFFF"/>
              </a:highlight>
              <a:latin typeface="Roboto" panose="02000000000000000000" pitchFamily="2" charset="0"/>
            </a:endParaRPr>
          </a:p>
          <a:p>
            <a:pPr algn="l"/>
            <a:r>
              <a:rPr lang="en-US" dirty="0">
                <a:solidFill>
                  <a:srgbClr val="212121"/>
                </a:solidFill>
                <a:highlight>
                  <a:srgbClr val="FFFFFF"/>
                </a:highlight>
                <a:latin typeface="Roboto" panose="02000000000000000000" pitchFamily="2" charset="0"/>
              </a:rPr>
              <a:t>- Des variables plus </a:t>
            </a:r>
            <a:r>
              <a:rPr lang="en-US" dirty="0" err="1">
                <a:solidFill>
                  <a:srgbClr val="212121"/>
                </a:solidFill>
                <a:highlight>
                  <a:srgbClr val="FFFFFF"/>
                </a:highlight>
                <a:latin typeface="Roboto" panose="02000000000000000000" pitchFamily="2" charset="0"/>
              </a:rPr>
              <a:t>pertinentes</a:t>
            </a:r>
            <a:r>
              <a:rPr lang="en-US" dirty="0">
                <a:solidFill>
                  <a:srgbClr val="212121"/>
                </a:solidFill>
                <a:highlight>
                  <a:srgbClr val="FFFFFF"/>
                </a:highlight>
                <a:latin typeface="Roboto" panose="02000000000000000000" pitchFamily="2" charset="0"/>
              </a:rPr>
              <a:t> </a:t>
            </a:r>
            <a:r>
              <a:rPr lang="en-US" dirty="0" err="1">
                <a:solidFill>
                  <a:srgbClr val="212121"/>
                </a:solidFill>
                <a:highlight>
                  <a:srgbClr val="FFFFFF"/>
                </a:highlight>
                <a:latin typeface="Roboto" panose="02000000000000000000" pitchFamily="2" charset="0"/>
              </a:rPr>
              <a:t>peuvent</a:t>
            </a:r>
            <a:r>
              <a:rPr lang="en-US" dirty="0">
                <a:solidFill>
                  <a:srgbClr val="212121"/>
                </a:solidFill>
                <a:highlight>
                  <a:srgbClr val="FFFFFF"/>
                </a:highlight>
                <a:latin typeface="Roboto" panose="02000000000000000000" pitchFamily="2" charset="0"/>
              </a:rPr>
              <a:t> </a:t>
            </a:r>
            <a:r>
              <a:rPr lang="en-US" dirty="0" err="1">
                <a:solidFill>
                  <a:srgbClr val="212121"/>
                </a:solidFill>
                <a:highlight>
                  <a:srgbClr val="FFFFFF"/>
                </a:highlight>
                <a:latin typeface="Roboto" panose="02000000000000000000" pitchFamily="2" charset="0"/>
              </a:rPr>
              <a:t>améliorer</a:t>
            </a:r>
            <a:r>
              <a:rPr lang="en-US" dirty="0">
                <a:solidFill>
                  <a:srgbClr val="212121"/>
                </a:solidFill>
                <a:highlight>
                  <a:srgbClr val="FFFFFF"/>
                </a:highlight>
                <a:latin typeface="Roboto" panose="02000000000000000000" pitchFamily="2" charset="0"/>
              </a:rPr>
              <a:t> le clustering.</a:t>
            </a:r>
          </a:p>
          <a:p>
            <a:pPr algn="l"/>
            <a:endParaRPr lang="en-US" b="0" i="0" dirty="0">
              <a:solidFill>
                <a:srgbClr val="212121"/>
              </a:solidFill>
              <a:effectLst/>
              <a:highlight>
                <a:srgbClr val="FFFFFF"/>
              </a:highlight>
              <a:latin typeface="Roboto" panose="02000000000000000000" pitchFamily="2" charset="0"/>
            </a:endParaRPr>
          </a:p>
          <a:p>
            <a:endParaRPr lang="en-US" dirty="0">
              <a:solidFill>
                <a:srgbClr val="000000"/>
              </a:solidFill>
              <a:latin typeface="Futura"/>
            </a:endParaRPr>
          </a:p>
          <a:p>
            <a:endParaRPr lang="en-US" dirty="0">
              <a:solidFill>
                <a:srgbClr val="000000"/>
              </a:solidFill>
              <a:latin typeface="Futura"/>
            </a:endParaRPr>
          </a:p>
          <a:p>
            <a:endParaRPr lang="en-US" dirty="0">
              <a:solidFill>
                <a:srgbClr val="000000"/>
              </a:solidFill>
              <a:latin typeface="Futura"/>
            </a:endParaRPr>
          </a:p>
          <a:p>
            <a:endParaRPr lang="en-US" dirty="0">
              <a:solidFill>
                <a:srgbClr val="000000"/>
              </a:solidFill>
              <a:latin typeface="Futura"/>
            </a:endParaRPr>
          </a:p>
          <a:p>
            <a:pPr algn="l">
              <a:lnSpc>
                <a:spcPts val="3240"/>
              </a:lnSpc>
            </a:pPr>
            <a:endParaRPr lang="en-US" sz="1800" dirty="0">
              <a:solidFill>
                <a:srgbClr val="000000"/>
              </a:solidFill>
              <a:latin typeface="Futura"/>
            </a:endParaRPr>
          </a:p>
        </p:txBody>
      </p:sp>
      <p:grpSp>
        <p:nvGrpSpPr>
          <p:cNvPr id="8" name="Group 8"/>
          <p:cNvGrpSpPr/>
          <p:nvPr/>
        </p:nvGrpSpPr>
        <p:grpSpPr>
          <a:xfrm>
            <a:off x="1028700" y="2700630"/>
            <a:ext cx="6500812" cy="108000"/>
            <a:chOff x="0" y="0"/>
            <a:chExt cx="8667750" cy="144000"/>
          </a:xfrm>
        </p:grpSpPr>
        <p:sp>
          <p:nvSpPr>
            <p:cNvPr id="9" name="Freeform 9"/>
            <p:cNvSpPr/>
            <p:nvPr/>
          </p:nvSpPr>
          <p:spPr>
            <a:xfrm>
              <a:off x="0" y="0"/>
              <a:ext cx="8667750" cy="144018"/>
            </a:xfrm>
            <a:custGeom>
              <a:avLst/>
              <a:gdLst/>
              <a:ahLst/>
              <a:cxnLst/>
              <a:rect l="l" t="t" r="r" b="b"/>
              <a:pathLst>
                <a:path w="8667750" h="144018">
                  <a:moveTo>
                    <a:pt x="0" y="0"/>
                  </a:moveTo>
                  <a:lnTo>
                    <a:pt x="8667750" y="0"/>
                  </a:lnTo>
                  <a:lnTo>
                    <a:pt x="8667750" y="144018"/>
                  </a:lnTo>
                  <a:lnTo>
                    <a:pt x="0" y="144018"/>
                  </a:lnTo>
                  <a:close/>
                </a:path>
              </a:pathLst>
            </a:custGeom>
            <a:solidFill>
              <a:srgbClr val="EF233C"/>
            </a:solidFill>
          </p:spPr>
        </p:sp>
      </p:grpSp>
      <p:grpSp>
        <p:nvGrpSpPr>
          <p:cNvPr id="10" name="Group 10"/>
          <p:cNvGrpSpPr/>
          <p:nvPr/>
        </p:nvGrpSpPr>
        <p:grpSpPr>
          <a:xfrm>
            <a:off x="1028700" y="7478370"/>
            <a:ext cx="6500812" cy="108000"/>
            <a:chOff x="0" y="0"/>
            <a:chExt cx="8667750" cy="144000"/>
          </a:xfrm>
        </p:grpSpPr>
        <p:sp>
          <p:nvSpPr>
            <p:cNvPr id="11" name="Freeform 11"/>
            <p:cNvSpPr/>
            <p:nvPr/>
          </p:nvSpPr>
          <p:spPr>
            <a:xfrm>
              <a:off x="0" y="0"/>
              <a:ext cx="8667750" cy="144018"/>
            </a:xfrm>
            <a:custGeom>
              <a:avLst/>
              <a:gdLst/>
              <a:ahLst/>
              <a:cxnLst/>
              <a:rect l="l" t="t" r="r" b="b"/>
              <a:pathLst>
                <a:path w="8667750" h="144018">
                  <a:moveTo>
                    <a:pt x="0" y="0"/>
                  </a:moveTo>
                  <a:lnTo>
                    <a:pt x="8667750" y="0"/>
                  </a:lnTo>
                  <a:lnTo>
                    <a:pt x="8667750" y="144018"/>
                  </a:lnTo>
                  <a:lnTo>
                    <a:pt x="0" y="144018"/>
                  </a:lnTo>
                  <a:close/>
                </a:path>
              </a:pathLst>
            </a:custGeom>
            <a:solidFill>
              <a:srgbClr val="EF233C"/>
            </a:solidFill>
          </p:spPr>
        </p:sp>
      </p:grpSp>
      <p:pic>
        <p:nvPicPr>
          <p:cNvPr id="12" name="Picture 2">
            <a:extLst>
              <a:ext uri="{FF2B5EF4-FFF2-40B4-BE49-F238E27FC236}">
                <a16:creationId xmlns:a16="http://schemas.microsoft.com/office/drawing/2014/main" id="{D98EE623-C03A-8DCA-0B67-91D17D998F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42699" y="-76199"/>
            <a:ext cx="2767065" cy="1634836"/>
          </a:xfrm>
          <a:prstGeom prst="rect">
            <a:avLst/>
          </a:prstGeom>
          <a:blipFill>
            <a:blip r:embed="rId4"/>
            <a:stretch>
              <a:fillRect l="-21048" r="-29045"/>
            </a:stretch>
          </a:blipFill>
        </p:spPr>
      </p:pic>
      <p:pic>
        <p:nvPicPr>
          <p:cNvPr id="14" name="Picture 13">
            <a:extLst>
              <a:ext uri="{FF2B5EF4-FFF2-40B4-BE49-F238E27FC236}">
                <a16:creationId xmlns:a16="http://schemas.microsoft.com/office/drawing/2014/main" id="{42B1038D-5A59-BFA6-3835-5C02677B74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9800" y="1638301"/>
            <a:ext cx="8458200" cy="6934199"/>
          </a:xfrm>
          <a:prstGeom prst="rect">
            <a:avLst/>
          </a:prstGeom>
          <a:blipFill>
            <a:blip r:embed="rId2"/>
            <a:stretch>
              <a:fillRect l="-55002" r="-26827"/>
            </a:stretch>
          </a:blipFill>
        </p:spPr>
      </p:pic>
      <p:pic>
        <p:nvPicPr>
          <p:cNvPr id="1030" name="Picture 6" descr="Drapeaux Luxembourg">
            <a:extLst>
              <a:ext uri="{FF2B5EF4-FFF2-40B4-BE49-F238E27FC236}">
                <a16:creationId xmlns:a16="http://schemas.microsoft.com/office/drawing/2014/main" id="{582CDD57-402A-D067-A593-B5E122A7439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66120" y="3805430"/>
            <a:ext cx="353950" cy="2356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7DFB956-E8D8-2792-F97D-6A89C5A62C3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71740" y="4055532"/>
            <a:ext cx="307366" cy="289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rapeau de suisse from fr.wikipedia.org">
            <a:extLst>
              <a:ext uri="{FF2B5EF4-FFF2-40B4-BE49-F238E27FC236}">
                <a16:creationId xmlns:a16="http://schemas.microsoft.com/office/drawing/2014/main" id="{93037651-2968-00E3-9980-8E5E89D5FF5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15288" y="4317173"/>
            <a:ext cx="307366" cy="307366"/>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16" descr="DRAPEAU DRAPEAUX IRLANDE IRLANDAIS. Ecussons, drapeaux.">
            <a:extLst>
              <a:ext uri="{FF2B5EF4-FFF2-40B4-BE49-F238E27FC236}">
                <a16:creationId xmlns:a16="http://schemas.microsoft.com/office/drawing/2014/main" id="{D23D169F-E787-9416-23D8-E7ADB6E5146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6" name="Picture 22" descr="DRAPEAU  DRAPEAUX  IRLANDE IRLANDAIS - Photo 1/1">
            <a:extLst>
              <a:ext uri="{FF2B5EF4-FFF2-40B4-BE49-F238E27FC236}">
                <a16:creationId xmlns:a16="http://schemas.microsoft.com/office/drawing/2014/main" id="{E1B5983D-E089-44AF-85A4-C4AE07B0B3B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92864" y="4605945"/>
            <a:ext cx="363705" cy="23568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688F18A3-897D-E0DA-3559-A4BB21EE699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02415" y="4917827"/>
            <a:ext cx="363705" cy="2621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877800" y="2150349"/>
            <a:ext cx="2834944" cy="2834944"/>
            <a:chOff x="0" y="0"/>
            <a:chExt cx="3779926" cy="3779926"/>
          </a:xfrm>
        </p:grpSpPr>
        <p:sp>
          <p:nvSpPr>
            <p:cNvPr id="3" name="Freeform 3"/>
            <p:cNvSpPr/>
            <p:nvPr/>
          </p:nvSpPr>
          <p:spPr>
            <a:xfrm>
              <a:off x="0" y="0"/>
              <a:ext cx="3779901" cy="3779901"/>
            </a:xfrm>
            <a:custGeom>
              <a:avLst/>
              <a:gdLst/>
              <a:ahLst/>
              <a:cxnLst/>
              <a:rect l="l" t="t" r="r" b="b"/>
              <a:pathLst>
                <a:path w="3779901" h="3779901">
                  <a:moveTo>
                    <a:pt x="0" y="1890014"/>
                  </a:moveTo>
                  <a:cubicBezTo>
                    <a:pt x="0" y="846201"/>
                    <a:pt x="846201" y="0"/>
                    <a:pt x="1890014" y="0"/>
                  </a:cubicBezTo>
                  <a:cubicBezTo>
                    <a:pt x="2933827" y="0"/>
                    <a:pt x="3779901" y="846201"/>
                    <a:pt x="3779901" y="1890014"/>
                  </a:cubicBezTo>
                  <a:cubicBezTo>
                    <a:pt x="3779901" y="2933827"/>
                    <a:pt x="2933700" y="3779901"/>
                    <a:pt x="1890014" y="3779901"/>
                  </a:cubicBezTo>
                  <a:cubicBezTo>
                    <a:pt x="846328" y="3779901"/>
                    <a:pt x="0" y="2933700"/>
                    <a:pt x="0" y="1890014"/>
                  </a:cubicBezTo>
                  <a:close/>
                </a:path>
              </a:pathLst>
            </a:custGeom>
            <a:blipFill>
              <a:blip r:embed="rId2"/>
              <a:stretch>
                <a:fillRect l="-51265" r="-51265"/>
              </a:stretch>
            </a:blipFill>
          </p:spPr>
        </p:sp>
      </p:grpSp>
      <p:grpSp>
        <p:nvGrpSpPr>
          <p:cNvPr id="4" name="Group 4"/>
          <p:cNvGrpSpPr/>
          <p:nvPr/>
        </p:nvGrpSpPr>
        <p:grpSpPr>
          <a:xfrm>
            <a:off x="12933509" y="5739846"/>
            <a:ext cx="2834944" cy="2834944"/>
            <a:chOff x="0" y="0"/>
            <a:chExt cx="3779926" cy="3779926"/>
          </a:xfrm>
        </p:grpSpPr>
        <p:sp>
          <p:nvSpPr>
            <p:cNvPr id="5" name="Freeform 5"/>
            <p:cNvSpPr/>
            <p:nvPr/>
          </p:nvSpPr>
          <p:spPr>
            <a:xfrm>
              <a:off x="0" y="0"/>
              <a:ext cx="3779901" cy="3779901"/>
            </a:xfrm>
            <a:custGeom>
              <a:avLst/>
              <a:gdLst/>
              <a:ahLst/>
              <a:cxnLst/>
              <a:rect l="l" t="t" r="r" b="b"/>
              <a:pathLst>
                <a:path w="3779901" h="3779901">
                  <a:moveTo>
                    <a:pt x="0" y="1890014"/>
                  </a:moveTo>
                  <a:cubicBezTo>
                    <a:pt x="0" y="846201"/>
                    <a:pt x="846201" y="0"/>
                    <a:pt x="1890014" y="0"/>
                  </a:cubicBezTo>
                  <a:cubicBezTo>
                    <a:pt x="2933827" y="0"/>
                    <a:pt x="3779901" y="846201"/>
                    <a:pt x="3779901" y="1890014"/>
                  </a:cubicBezTo>
                  <a:cubicBezTo>
                    <a:pt x="3779901" y="2933827"/>
                    <a:pt x="2933700" y="3779901"/>
                    <a:pt x="1890014" y="3779901"/>
                  </a:cubicBezTo>
                  <a:cubicBezTo>
                    <a:pt x="846328" y="3779901"/>
                    <a:pt x="0" y="2933700"/>
                    <a:pt x="0" y="1890014"/>
                  </a:cubicBezTo>
                  <a:close/>
                </a:path>
              </a:pathLst>
            </a:custGeom>
            <a:solidFill>
              <a:srgbClr val="EF233C"/>
            </a:solidFill>
          </p:spPr>
        </p:sp>
      </p:grpSp>
      <p:grpSp>
        <p:nvGrpSpPr>
          <p:cNvPr id="6" name="Group 6"/>
          <p:cNvGrpSpPr/>
          <p:nvPr/>
        </p:nvGrpSpPr>
        <p:grpSpPr>
          <a:xfrm>
            <a:off x="12933489" y="5739846"/>
            <a:ext cx="2834945" cy="2834944"/>
            <a:chOff x="0" y="0"/>
            <a:chExt cx="3779926" cy="3779926"/>
          </a:xfrm>
        </p:grpSpPr>
        <p:sp>
          <p:nvSpPr>
            <p:cNvPr id="7" name="Freeform 7"/>
            <p:cNvSpPr/>
            <p:nvPr/>
          </p:nvSpPr>
          <p:spPr>
            <a:xfrm>
              <a:off x="0" y="0"/>
              <a:ext cx="3779901" cy="3779901"/>
            </a:xfrm>
            <a:custGeom>
              <a:avLst/>
              <a:gdLst/>
              <a:ahLst/>
              <a:cxnLst/>
              <a:rect l="l" t="t" r="r" b="b"/>
              <a:pathLst>
                <a:path w="3779901" h="3779901">
                  <a:moveTo>
                    <a:pt x="0" y="1890014"/>
                  </a:moveTo>
                  <a:cubicBezTo>
                    <a:pt x="0" y="846201"/>
                    <a:pt x="846201" y="0"/>
                    <a:pt x="1890014" y="0"/>
                  </a:cubicBezTo>
                  <a:cubicBezTo>
                    <a:pt x="2933827" y="0"/>
                    <a:pt x="3779901" y="846201"/>
                    <a:pt x="3779901" y="1890014"/>
                  </a:cubicBezTo>
                  <a:cubicBezTo>
                    <a:pt x="3779901" y="2933827"/>
                    <a:pt x="2933700" y="3779901"/>
                    <a:pt x="1890014" y="3779901"/>
                  </a:cubicBezTo>
                  <a:cubicBezTo>
                    <a:pt x="846328" y="3779901"/>
                    <a:pt x="0" y="2933700"/>
                    <a:pt x="0" y="1890014"/>
                  </a:cubicBezTo>
                  <a:close/>
                </a:path>
              </a:pathLst>
            </a:custGeom>
            <a:blipFill>
              <a:blip r:embed="rId3"/>
              <a:stretch>
                <a:fillRect t="-25046" b="-25046"/>
              </a:stretch>
            </a:blipFill>
          </p:spPr>
        </p:sp>
      </p:grpSp>
      <p:grpSp>
        <p:nvGrpSpPr>
          <p:cNvPr id="8" name="Group 8"/>
          <p:cNvGrpSpPr/>
          <p:nvPr/>
        </p:nvGrpSpPr>
        <p:grpSpPr>
          <a:xfrm>
            <a:off x="4894560" y="5739846"/>
            <a:ext cx="2286980" cy="2286980"/>
            <a:chOff x="0" y="0"/>
            <a:chExt cx="3049306" cy="3049306"/>
          </a:xfrm>
        </p:grpSpPr>
        <p:sp>
          <p:nvSpPr>
            <p:cNvPr id="9" name="Freeform 9"/>
            <p:cNvSpPr/>
            <p:nvPr/>
          </p:nvSpPr>
          <p:spPr>
            <a:xfrm>
              <a:off x="0" y="0"/>
              <a:ext cx="3049270" cy="3049270"/>
            </a:xfrm>
            <a:custGeom>
              <a:avLst/>
              <a:gdLst/>
              <a:ahLst/>
              <a:cxnLst/>
              <a:rect l="l" t="t" r="r" b="b"/>
              <a:pathLst>
                <a:path w="3049270" h="3049270">
                  <a:moveTo>
                    <a:pt x="0" y="1524635"/>
                  </a:moveTo>
                  <a:cubicBezTo>
                    <a:pt x="0" y="682625"/>
                    <a:pt x="682625" y="0"/>
                    <a:pt x="1524635" y="0"/>
                  </a:cubicBezTo>
                  <a:lnTo>
                    <a:pt x="1524635" y="57150"/>
                  </a:lnTo>
                  <a:lnTo>
                    <a:pt x="1524635" y="0"/>
                  </a:lnTo>
                  <a:cubicBezTo>
                    <a:pt x="2366645" y="0"/>
                    <a:pt x="3049270" y="682625"/>
                    <a:pt x="3049270" y="1524635"/>
                  </a:cubicBezTo>
                  <a:cubicBezTo>
                    <a:pt x="3049270" y="2366645"/>
                    <a:pt x="2366645" y="3049270"/>
                    <a:pt x="1524635" y="3049270"/>
                  </a:cubicBezTo>
                  <a:lnTo>
                    <a:pt x="1524635" y="2992120"/>
                  </a:lnTo>
                  <a:lnTo>
                    <a:pt x="1524635" y="3049270"/>
                  </a:lnTo>
                  <a:cubicBezTo>
                    <a:pt x="682625" y="3049270"/>
                    <a:pt x="0" y="2366645"/>
                    <a:pt x="0" y="1524635"/>
                  </a:cubicBezTo>
                  <a:lnTo>
                    <a:pt x="57150" y="1524635"/>
                  </a:lnTo>
                  <a:lnTo>
                    <a:pt x="101092" y="1561211"/>
                  </a:lnTo>
                  <a:cubicBezTo>
                    <a:pt x="85725" y="1579753"/>
                    <a:pt x="60325" y="1586611"/>
                    <a:pt x="37719" y="1578356"/>
                  </a:cubicBezTo>
                  <a:cubicBezTo>
                    <a:pt x="15113" y="1570101"/>
                    <a:pt x="0" y="1548765"/>
                    <a:pt x="0" y="1524635"/>
                  </a:cubicBezTo>
                  <a:moveTo>
                    <a:pt x="114300" y="1524635"/>
                  </a:moveTo>
                  <a:lnTo>
                    <a:pt x="57150" y="1524635"/>
                  </a:lnTo>
                  <a:lnTo>
                    <a:pt x="13208" y="1488059"/>
                  </a:lnTo>
                  <a:cubicBezTo>
                    <a:pt x="28575" y="1469517"/>
                    <a:pt x="53975" y="1462659"/>
                    <a:pt x="76581" y="1470914"/>
                  </a:cubicBezTo>
                  <a:cubicBezTo>
                    <a:pt x="99187" y="1479169"/>
                    <a:pt x="114300" y="1500632"/>
                    <a:pt x="114300" y="1524635"/>
                  </a:cubicBezTo>
                  <a:cubicBezTo>
                    <a:pt x="114300" y="2303526"/>
                    <a:pt x="745744" y="2934970"/>
                    <a:pt x="1524635" y="2934970"/>
                  </a:cubicBezTo>
                  <a:cubicBezTo>
                    <a:pt x="2303526" y="2934970"/>
                    <a:pt x="2934970" y="2303526"/>
                    <a:pt x="2934970" y="1524635"/>
                  </a:cubicBezTo>
                  <a:lnTo>
                    <a:pt x="2992120" y="1524635"/>
                  </a:lnTo>
                  <a:lnTo>
                    <a:pt x="2934970" y="1524635"/>
                  </a:lnTo>
                  <a:cubicBezTo>
                    <a:pt x="2934970" y="745744"/>
                    <a:pt x="2303526" y="114300"/>
                    <a:pt x="1524635" y="114300"/>
                  </a:cubicBezTo>
                  <a:lnTo>
                    <a:pt x="1524635" y="57150"/>
                  </a:lnTo>
                  <a:lnTo>
                    <a:pt x="1524635" y="114300"/>
                  </a:lnTo>
                  <a:cubicBezTo>
                    <a:pt x="745744" y="114300"/>
                    <a:pt x="114300" y="745744"/>
                    <a:pt x="114300" y="1524635"/>
                  </a:cubicBezTo>
                  <a:close/>
                </a:path>
              </a:pathLst>
            </a:custGeom>
            <a:solidFill>
              <a:srgbClr val="FFFFFF"/>
            </a:solidFill>
          </p:spPr>
        </p:sp>
      </p:grpSp>
      <p:sp>
        <p:nvSpPr>
          <p:cNvPr id="10" name="Freeform 10"/>
          <p:cNvSpPr/>
          <p:nvPr/>
        </p:nvSpPr>
        <p:spPr>
          <a:xfrm>
            <a:off x="5556956" y="6402243"/>
            <a:ext cx="962187" cy="962187"/>
          </a:xfrm>
          <a:custGeom>
            <a:avLst/>
            <a:gdLst/>
            <a:ahLst/>
            <a:cxnLst/>
            <a:rect l="l" t="t" r="r" b="b"/>
            <a:pathLst>
              <a:path w="962187" h="962187">
                <a:moveTo>
                  <a:pt x="0" y="0"/>
                </a:moveTo>
                <a:lnTo>
                  <a:pt x="962187" y="0"/>
                </a:lnTo>
                <a:lnTo>
                  <a:pt x="962187" y="962187"/>
                </a:lnTo>
                <a:lnTo>
                  <a:pt x="0" y="962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028700" y="1919517"/>
            <a:ext cx="7892343" cy="461665"/>
          </a:xfrm>
          <a:prstGeom prst="rect">
            <a:avLst/>
          </a:prstGeom>
        </p:spPr>
        <p:txBody>
          <a:bodyPr lIns="0" tIns="0" rIns="0" bIns="0" rtlCol="0" anchor="t">
            <a:spAutoFit/>
          </a:bodyPr>
          <a:lstStyle/>
          <a:p>
            <a:pPr algn="l">
              <a:lnSpc>
                <a:spcPts val="3600"/>
              </a:lnSpc>
            </a:pPr>
            <a:r>
              <a:rPr lang="en-US" sz="3000" dirty="0">
                <a:solidFill>
                  <a:srgbClr val="EF233C"/>
                </a:solidFill>
                <a:latin typeface="Futura Ultra-Bold"/>
              </a:rPr>
              <a:t>Introduction</a:t>
            </a:r>
          </a:p>
        </p:txBody>
      </p:sp>
      <p:sp>
        <p:nvSpPr>
          <p:cNvPr id="12" name="TextBox 12"/>
          <p:cNvSpPr txBox="1"/>
          <p:nvPr/>
        </p:nvSpPr>
        <p:spPr>
          <a:xfrm>
            <a:off x="2091864" y="3322939"/>
            <a:ext cx="7892343" cy="4041491"/>
          </a:xfrm>
          <a:prstGeom prst="rect">
            <a:avLst/>
          </a:prstGeom>
        </p:spPr>
        <p:txBody>
          <a:bodyPr wrap="square" lIns="0" tIns="0" rIns="0" bIns="0" rtlCol="0" anchor="t">
            <a:spAutoFit/>
          </a:bodyPr>
          <a:lstStyle/>
          <a:p>
            <a:pPr marL="325755" lvl="1" indent="-162878" algn="l">
              <a:lnSpc>
                <a:spcPts val="3240"/>
              </a:lnSpc>
              <a:buFont typeface="Arial"/>
              <a:buChar char="•"/>
            </a:pPr>
            <a:r>
              <a:rPr lang="fr-FR" sz="1800" dirty="0">
                <a:solidFill>
                  <a:srgbClr val="000000"/>
                </a:solidFill>
                <a:latin typeface="Futura"/>
              </a:rPr>
              <a:t>La poule qui chante, une entreprise agroalimentaire française qui souhaite se développer à l'international.</a:t>
            </a:r>
          </a:p>
          <a:p>
            <a:pPr marL="325755" lvl="1" indent="-162878" algn="l">
              <a:lnSpc>
                <a:spcPts val="3240"/>
              </a:lnSpc>
              <a:buFont typeface="Arial"/>
              <a:buChar char="•"/>
            </a:pPr>
            <a:endParaRPr lang="fr-FR" sz="1800" dirty="0">
              <a:solidFill>
                <a:srgbClr val="000000"/>
              </a:solidFill>
              <a:latin typeface="Futura"/>
            </a:endParaRPr>
          </a:p>
          <a:p>
            <a:pPr marL="325755" lvl="1" indent="-162878" algn="l">
              <a:lnSpc>
                <a:spcPts val="3240"/>
              </a:lnSpc>
              <a:buFont typeface="Arial"/>
              <a:buChar char="•"/>
            </a:pPr>
            <a:r>
              <a:rPr lang="fr-FR" sz="1800" dirty="0">
                <a:solidFill>
                  <a:srgbClr val="000000"/>
                </a:solidFill>
                <a:latin typeface="Futura"/>
              </a:rPr>
              <a:t>International, oui, mais pour l’instant, le champ des possibles est très large : aucun pays ou continent en particulier n’a été choisi pour l’instant. Tous les pays sont possibles !</a:t>
            </a:r>
          </a:p>
          <a:p>
            <a:pPr marL="325755" lvl="1" indent="-162878" algn="l">
              <a:lnSpc>
                <a:spcPts val="3240"/>
              </a:lnSpc>
              <a:buFont typeface="Arial"/>
              <a:buChar char="•"/>
            </a:pPr>
            <a:endParaRPr lang="fr-FR" sz="1800" dirty="0">
              <a:solidFill>
                <a:srgbClr val="000000"/>
              </a:solidFill>
              <a:latin typeface="Futura"/>
            </a:endParaRPr>
          </a:p>
          <a:p>
            <a:pPr marL="325755" lvl="1" indent="-162878" algn="l">
              <a:lnSpc>
                <a:spcPts val="3240"/>
              </a:lnSpc>
              <a:buFont typeface="Arial"/>
              <a:buChar char="•"/>
            </a:pPr>
            <a:r>
              <a:rPr lang="fr-FR" sz="1800" dirty="0">
                <a:solidFill>
                  <a:srgbClr val="000000"/>
                </a:solidFill>
                <a:latin typeface="Futura"/>
              </a:rPr>
              <a:t>Actuellement, notre objectif est de proposer une première analyse des regroupements de pays que nous pouvons cibler pour exporter nos poulets. Nous approfondirons ensuite l’étude de marché.</a:t>
            </a:r>
            <a:endParaRPr lang="en-US" sz="1800" dirty="0">
              <a:solidFill>
                <a:srgbClr val="000000"/>
              </a:solidFill>
              <a:latin typeface="Futura"/>
            </a:endParaRPr>
          </a:p>
        </p:txBody>
      </p:sp>
      <p:pic>
        <p:nvPicPr>
          <p:cNvPr id="13" name="Picture 2">
            <a:extLst>
              <a:ext uri="{FF2B5EF4-FFF2-40B4-BE49-F238E27FC236}">
                <a16:creationId xmlns:a16="http://schemas.microsoft.com/office/drawing/2014/main" id="{A062D499-E133-2B5F-801B-53C5FBAF7E1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368535" y="3465"/>
            <a:ext cx="2767065" cy="1634836"/>
          </a:xfrm>
          <a:prstGeom prst="rect">
            <a:avLst/>
          </a:prstGeom>
          <a:blipFill>
            <a:blip r:embed="rId7"/>
            <a:stretch>
              <a:fillRect l="-21048" r="-29045"/>
            </a:stretch>
          </a:blip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5648" y="2128696"/>
            <a:ext cx="3803333" cy="6400800"/>
            <a:chOff x="0" y="0"/>
            <a:chExt cx="5071110" cy="8534400"/>
          </a:xfrm>
        </p:grpSpPr>
        <p:sp>
          <p:nvSpPr>
            <p:cNvPr id="3" name="Freeform 3"/>
            <p:cNvSpPr/>
            <p:nvPr/>
          </p:nvSpPr>
          <p:spPr>
            <a:xfrm>
              <a:off x="0" y="0"/>
              <a:ext cx="5071110" cy="8534400"/>
            </a:xfrm>
            <a:custGeom>
              <a:avLst/>
              <a:gdLst/>
              <a:ahLst/>
              <a:cxnLst/>
              <a:rect l="l" t="t" r="r" b="b"/>
              <a:pathLst>
                <a:path w="5071110" h="8534400">
                  <a:moveTo>
                    <a:pt x="0" y="0"/>
                  </a:moveTo>
                  <a:lnTo>
                    <a:pt x="5071110" y="0"/>
                  </a:lnTo>
                  <a:lnTo>
                    <a:pt x="5071110" y="8534400"/>
                  </a:lnTo>
                  <a:lnTo>
                    <a:pt x="0" y="8534400"/>
                  </a:lnTo>
                  <a:close/>
                </a:path>
              </a:pathLst>
            </a:custGeom>
            <a:solidFill>
              <a:srgbClr val="F2F2F2"/>
            </a:solidFill>
          </p:spPr>
        </p:sp>
      </p:grpSp>
      <p:grpSp>
        <p:nvGrpSpPr>
          <p:cNvPr id="4" name="Group 4"/>
          <p:cNvGrpSpPr/>
          <p:nvPr/>
        </p:nvGrpSpPr>
        <p:grpSpPr>
          <a:xfrm>
            <a:off x="5088040" y="2128696"/>
            <a:ext cx="3733809" cy="6400800"/>
            <a:chOff x="0" y="0"/>
            <a:chExt cx="5071110" cy="8534400"/>
          </a:xfrm>
        </p:grpSpPr>
        <p:sp>
          <p:nvSpPr>
            <p:cNvPr id="5" name="Freeform 5"/>
            <p:cNvSpPr/>
            <p:nvPr/>
          </p:nvSpPr>
          <p:spPr>
            <a:xfrm>
              <a:off x="0" y="0"/>
              <a:ext cx="5071110" cy="8534400"/>
            </a:xfrm>
            <a:custGeom>
              <a:avLst/>
              <a:gdLst/>
              <a:ahLst/>
              <a:cxnLst/>
              <a:rect l="l" t="t" r="r" b="b"/>
              <a:pathLst>
                <a:path w="5071110" h="8534400">
                  <a:moveTo>
                    <a:pt x="0" y="0"/>
                  </a:moveTo>
                  <a:lnTo>
                    <a:pt x="5071110" y="0"/>
                  </a:lnTo>
                  <a:lnTo>
                    <a:pt x="5071110" y="8534400"/>
                  </a:lnTo>
                  <a:lnTo>
                    <a:pt x="0" y="8534400"/>
                  </a:lnTo>
                  <a:close/>
                </a:path>
              </a:pathLst>
            </a:custGeom>
            <a:solidFill>
              <a:srgbClr val="EF233C"/>
            </a:solidFill>
          </p:spPr>
        </p:sp>
      </p:grpSp>
      <p:grpSp>
        <p:nvGrpSpPr>
          <p:cNvPr id="6" name="Group 6"/>
          <p:cNvGrpSpPr/>
          <p:nvPr/>
        </p:nvGrpSpPr>
        <p:grpSpPr>
          <a:xfrm>
            <a:off x="9287106" y="2128696"/>
            <a:ext cx="3803332" cy="6400800"/>
            <a:chOff x="0" y="0"/>
            <a:chExt cx="5071110" cy="8534400"/>
          </a:xfrm>
        </p:grpSpPr>
        <p:sp>
          <p:nvSpPr>
            <p:cNvPr id="7" name="Freeform 7"/>
            <p:cNvSpPr/>
            <p:nvPr/>
          </p:nvSpPr>
          <p:spPr>
            <a:xfrm>
              <a:off x="0" y="0"/>
              <a:ext cx="5071110" cy="8534400"/>
            </a:xfrm>
            <a:custGeom>
              <a:avLst/>
              <a:gdLst/>
              <a:ahLst/>
              <a:cxnLst/>
              <a:rect l="l" t="t" r="r" b="b"/>
              <a:pathLst>
                <a:path w="5071110" h="8534400">
                  <a:moveTo>
                    <a:pt x="0" y="0"/>
                  </a:moveTo>
                  <a:lnTo>
                    <a:pt x="5071110" y="0"/>
                  </a:lnTo>
                  <a:lnTo>
                    <a:pt x="5071110" y="8534400"/>
                  </a:lnTo>
                  <a:lnTo>
                    <a:pt x="0" y="8534400"/>
                  </a:lnTo>
                  <a:close/>
                </a:path>
              </a:pathLst>
            </a:custGeom>
            <a:solidFill>
              <a:srgbClr val="F2F2F2"/>
            </a:solidFill>
          </p:spPr>
        </p:sp>
      </p:grpSp>
      <p:grpSp>
        <p:nvGrpSpPr>
          <p:cNvPr id="8" name="Group 8"/>
          <p:cNvGrpSpPr/>
          <p:nvPr/>
        </p:nvGrpSpPr>
        <p:grpSpPr>
          <a:xfrm>
            <a:off x="13538530" y="2128696"/>
            <a:ext cx="3803332" cy="6400800"/>
            <a:chOff x="0" y="0"/>
            <a:chExt cx="5071110" cy="8534400"/>
          </a:xfrm>
        </p:grpSpPr>
        <p:sp>
          <p:nvSpPr>
            <p:cNvPr id="9" name="Freeform 9"/>
            <p:cNvSpPr/>
            <p:nvPr/>
          </p:nvSpPr>
          <p:spPr>
            <a:xfrm>
              <a:off x="0" y="0"/>
              <a:ext cx="5071110" cy="8534400"/>
            </a:xfrm>
            <a:custGeom>
              <a:avLst/>
              <a:gdLst/>
              <a:ahLst/>
              <a:cxnLst/>
              <a:rect l="l" t="t" r="r" b="b"/>
              <a:pathLst>
                <a:path w="5071110" h="8534400">
                  <a:moveTo>
                    <a:pt x="0" y="0"/>
                  </a:moveTo>
                  <a:lnTo>
                    <a:pt x="5071110" y="0"/>
                  </a:lnTo>
                  <a:lnTo>
                    <a:pt x="5071110" y="8534400"/>
                  </a:lnTo>
                  <a:lnTo>
                    <a:pt x="0" y="8534400"/>
                  </a:lnTo>
                  <a:close/>
                </a:path>
              </a:pathLst>
            </a:custGeom>
            <a:solidFill>
              <a:srgbClr val="EF233C"/>
            </a:solidFill>
          </p:spPr>
          <p:txBody>
            <a:bodyPr/>
            <a:lstStyle/>
            <a:p>
              <a:endParaRPr lang="en-US" dirty="0"/>
            </a:p>
          </p:txBody>
        </p:sp>
      </p:grpSp>
      <p:grpSp>
        <p:nvGrpSpPr>
          <p:cNvPr id="10" name="Group 10"/>
          <p:cNvGrpSpPr/>
          <p:nvPr/>
        </p:nvGrpSpPr>
        <p:grpSpPr>
          <a:xfrm>
            <a:off x="2036794" y="2642286"/>
            <a:ext cx="1815717" cy="1815717"/>
            <a:chOff x="0" y="0"/>
            <a:chExt cx="2420956" cy="2420956"/>
          </a:xfrm>
        </p:grpSpPr>
        <p:sp>
          <p:nvSpPr>
            <p:cNvPr id="11" name="Freeform 11"/>
            <p:cNvSpPr/>
            <p:nvPr/>
          </p:nvSpPr>
          <p:spPr>
            <a:xfrm>
              <a:off x="0" y="0"/>
              <a:ext cx="2420874" cy="2420874"/>
            </a:xfrm>
            <a:custGeom>
              <a:avLst/>
              <a:gdLst/>
              <a:ahLst/>
              <a:cxnLst/>
              <a:rect l="l" t="t" r="r" b="b"/>
              <a:pathLst>
                <a:path w="2420874" h="2420874">
                  <a:moveTo>
                    <a:pt x="0" y="1210437"/>
                  </a:moveTo>
                  <a:cubicBezTo>
                    <a:pt x="0" y="541909"/>
                    <a:pt x="541909" y="0"/>
                    <a:pt x="1210437" y="0"/>
                  </a:cubicBezTo>
                  <a:cubicBezTo>
                    <a:pt x="1878965" y="0"/>
                    <a:pt x="2420874" y="541909"/>
                    <a:pt x="2420874" y="1210437"/>
                  </a:cubicBezTo>
                  <a:cubicBezTo>
                    <a:pt x="2420874" y="1878965"/>
                    <a:pt x="1878965" y="2420874"/>
                    <a:pt x="1210437" y="2420874"/>
                  </a:cubicBezTo>
                  <a:cubicBezTo>
                    <a:pt x="541909" y="2420874"/>
                    <a:pt x="0" y="1878965"/>
                    <a:pt x="0" y="1210437"/>
                  </a:cubicBezTo>
                  <a:close/>
                </a:path>
              </a:pathLst>
            </a:custGeom>
            <a:solidFill>
              <a:srgbClr val="EF233C"/>
            </a:solidFill>
          </p:spPr>
        </p:sp>
      </p:grpSp>
      <p:grpSp>
        <p:nvGrpSpPr>
          <p:cNvPr id="12" name="Group 12"/>
          <p:cNvGrpSpPr/>
          <p:nvPr/>
        </p:nvGrpSpPr>
        <p:grpSpPr>
          <a:xfrm>
            <a:off x="6169692" y="2642286"/>
            <a:ext cx="1815717" cy="1815717"/>
            <a:chOff x="0" y="0"/>
            <a:chExt cx="2420956" cy="2420956"/>
          </a:xfrm>
        </p:grpSpPr>
        <p:sp>
          <p:nvSpPr>
            <p:cNvPr id="13" name="Freeform 13"/>
            <p:cNvSpPr/>
            <p:nvPr/>
          </p:nvSpPr>
          <p:spPr>
            <a:xfrm>
              <a:off x="0" y="0"/>
              <a:ext cx="2420874" cy="2420874"/>
            </a:xfrm>
            <a:custGeom>
              <a:avLst/>
              <a:gdLst/>
              <a:ahLst/>
              <a:cxnLst/>
              <a:rect l="l" t="t" r="r" b="b"/>
              <a:pathLst>
                <a:path w="2420874" h="2420874">
                  <a:moveTo>
                    <a:pt x="0" y="1210437"/>
                  </a:moveTo>
                  <a:cubicBezTo>
                    <a:pt x="0" y="541909"/>
                    <a:pt x="541909" y="0"/>
                    <a:pt x="1210437" y="0"/>
                  </a:cubicBezTo>
                  <a:cubicBezTo>
                    <a:pt x="1878965" y="0"/>
                    <a:pt x="2420874" y="541909"/>
                    <a:pt x="2420874" y="1210437"/>
                  </a:cubicBezTo>
                  <a:cubicBezTo>
                    <a:pt x="2420874" y="1878965"/>
                    <a:pt x="1878965" y="2420874"/>
                    <a:pt x="1210437" y="2420874"/>
                  </a:cubicBezTo>
                  <a:cubicBezTo>
                    <a:pt x="541909" y="2420874"/>
                    <a:pt x="0" y="1878965"/>
                    <a:pt x="0" y="1210437"/>
                  </a:cubicBezTo>
                  <a:close/>
                </a:path>
              </a:pathLst>
            </a:custGeom>
            <a:solidFill>
              <a:srgbClr val="FFFFFF"/>
            </a:solidFill>
          </p:spPr>
        </p:sp>
      </p:grpSp>
      <p:grpSp>
        <p:nvGrpSpPr>
          <p:cNvPr id="14" name="Group 14"/>
          <p:cNvGrpSpPr/>
          <p:nvPr/>
        </p:nvGrpSpPr>
        <p:grpSpPr>
          <a:xfrm>
            <a:off x="10302590" y="2642286"/>
            <a:ext cx="1815717" cy="1815717"/>
            <a:chOff x="0" y="0"/>
            <a:chExt cx="2420956" cy="2420956"/>
          </a:xfrm>
        </p:grpSpPr>
        <p:sp>
          <p:nvSpPr>
            <p:cNvPr id="15" name="Freeform 15"/>
            <p:cNvSpPr/>
            <p:nvPr/>
          </p:nvSpPr>
          <p:spPr>
            <a:xfrm>
              <a:off x="0" y="0"/>
              <a:ext cx="2420874" cy="2420874"/>
            </a:xfrm>
            <a:custGeom>
              <a:avLst/>
              <a:gdLst/>
              <a:ahLst/>
              <a:cxnLst/>
              <a:rect l="l" t="t" r="r" b="b"/>
              <a:pathLst>
                <a:path w="2420874" h="2420874">
                  <a:moveTo>
                    <a:pt x="0" y="1210437"/>
                  </a:moveTo>
                  <a:cubicBezTo>
                    <a:pt x="0" y="541909"/>
                    <a:pt x="541909" y="0"/>
                    <a:pt x="1210437" y="0"/>
                  </a:cubicBezTo>
                  <a:cubicBezTo>
                    <a:pt x="1878965" y="0"/>
                    <a:pt x="2420874" y="541909"/>
                    <a:pt x="2420874" y="1210437"/>
                  </a:cubicBezTo>
                  <a:cubicBezTo>
                    <a:pt x="2420874" y="1878965"/>
                    <a:pt x="1878965" y="2420874"/>
                    <a:pt x="1210437" y="2420874"/>
                  </a:cubicBezTo>
                  <a:cubicBezTo>
                    <a:pt x="541909" y="2420874"/>
                    <a:pt x="0" y="1878965"/>
                    <a:pt x="0" y="1210437"/>
                  </a:cubicBezTo>
                  <a:close/>
                </a:path>
              </a:pathLst>
            </a:custGeom>
            <a:solidFill>
              <a:srgbClr val="EF233C"/>
            </a:solidFill>
          </p:spPr>
        </p:sp>
      </p:grpSp>
      <p:grpSp>
        <p:nvGrpSpPr>
          <p:cNvPr id="16" name="Group 16"/>
          <p:cNvGrpSpPr/>
          <p:nvPr/>
        </p:nvGrpSpPr>
        <p:grpSpPr>
          <a:xfrm>
            <a:off x="14435487" y="2642286"/>
            <a:ext cx="1815656" cy="1815656"/>
            <a:chOff x="0" y="0"/>
            <a:chExt cx="2420875" cy="2420875"/>
          </a:xfrm>
        </p:grpSpPr>
        <p:sp>
          <p:nvSpPr>
            <p:cNvPr id="17" name="Freeform 17"/>
            <p:cNvSpPr/>
            <p:nvPr/>
          </p:nvSpPr>
          <p:spPr>
            <a:xfrm>
              <a:off x="0" y="0"/>
              <a:ext cx="2420875" cy="2420875"/>
            </a:xfrm>
            <a:custGeom>
              <a:avLst/>
              <a:gdLst/>
              <a:ahLst/>
              <a:cxnLst/>
              <a:rect l="l" t="t" r="r" b="b"/>
              <a:pathLst>
                <a:path w="2420874" h="2420874">
                  <a:moveTo>
                    <a:pt x="0" y="1210437"/>
                  </a:moveTo>
                  <a:cubicBezTo>
                    <a:pt x="0" y="541909"/>
                    <a:pt x="541909" y="0"/>
                    <a:pt x="1210437" y="0"/>
                  </a:cubicBezTo>
                  <a:cubicBezTo>
                    <a:pt x="1878965" y="0"/>
                    <a:pt x="2420874" y="541909"/>
                    <a:pt x="2420874" y="1210437"/>
                  </a:cubicBezTo>
                  <a:cubicBezTo>
                    <a:pt x="2420874" y="1878965"/>
                    <a:pt x="1878965" y="2420874"/>
                    <a:pt x="1210437" y="2420874"/>
                  </a:cubicBezTo>
                  <a:cubicBezTo>
                    <a:pt x="541909" y="2420874"/>
                    <a:pt x="0" y="1878965"/>
                    <a:pt x="0" y="1210437"/>
                  </a:cubicBezTo>
                  <a:close/>
                </a:path>
              </a:pathLst>
            </a:custGeom>
            <a:solidFill>
              <a:srgbClr val="FFFFFF"/>
            </a:solidFill>
          </p:spPr>
          <p:txBody>
            <a:bodyPr/>
            <a:lstStyle/>
            <a:p>
              <a:endParaRPr lang="en-US"/>
            </a:p>
          </p:txBody>
        </p:sp>
      </p:grpSp>
      <p:sp>
        <p:nvSpPr>
          <p:cNvPr id="18" name="Freeform 18"/>
          <p:cNvSpPr/>
          <p:nvPr/>
        </p:nvSpPr>
        <p:spPr>
          <a:xfrm>
            <a:off x="14786790" y="2972586"/>
            <a:ext cx="1113111" cy="1155116"/>
          </a:xfrm>
          <a:custGeom>
            <a:avLst/>
            <a:gdLst/>
            <a:ahLst/>
            <a:cxnLst/>
            <a:rect l="l" t="t" r="r" b="b"/>
            <a:pathLst>
              <a:path w="1113111" h="1155116">
                <a:moveTo>
                  <a:pt x="0" y="0"/>
                </a:moveTo>
                <a:lnTo>
                  <a:pt x="1113111" y="0"/>
                </a:lnTo>
                <a:lnTo>
                  <a:pt x="1113111" y="1155116"/>
                </a:lnTo>
                <a:lnTo>
                  <a:pt x="0" y="1155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10711649" y="2972586"/>
            <a:ext cx="997600" cy="1155116"/>
          </a:xfrm>
          <a:custGeom>
            <a:avLst/>
            <a:gdLst/>
            <a:ahLst/>
            <a:cxnLst/>
            <a:rect l="l" t="t" r="r" b="b"/>
            <a:pathLst>
              <a:path w="997600" h="1155116">
                <a:moveTo>
                  <a:pt x="0" y="0"/>
                </a:moveTo>
                <a:lnTo>
                  <a:pt x="997600" y="0"/>
                </a:lnTo>
                <a:lnTo>
                  <a:pt x="997600" y="1155116"/>
                </a:lnTo>
                <a:lnTo>
                  <a:pt x="0" y="1155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6496826" y="2972586"/>
            <a:ext cx="1161451" cy="1155116"/>
          </a:xfrm>
          <a:custGeom>
            <a:avLst/>
            <a:gdLst/>
            <a:ahLst/>
            <a:cxnLst/>
            <a:rect l="l" t="t" r="r" b="b"/>
            <a:pathLst>
              <a:path w="1161451" h="1155116">
                <a:moveTo>
                  <a:pt x="0" y="0"/>
                </a:moveTo>
                <a:lnTo>
                  <a:pt x="1161451" y="0"/>
                </a:lnTo>
                <a:lnTo>
                  <a:pt x="1161451" y="1155116"/>
                </a:lnTo>
                <a:lnTo>
                  <a:pt x="0" y="11551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2389375" y="2948464"/>
            <a:ext cx="1155116" cy="1155116"/>
          </a:xfrm>
          <a:custGeom>
            <a:avLst/>
            <a:gdLst/>
            <a:ahLst/>
            <a:cxnLst/>
            <a:rect l="l" t="t" r="r" b="b"/>
            <a:pathLst>
              <a:path w="1155116" h="1155116">
                <a:moveTo>
                  <a:pt x="0" y="0"/>
                </a:moveTo>
                <a:lnTo>
                  <a:pt x="1155116" y="0"/>
                </a:lnTo>
                <a:lnTo>
                  <a:pt x="1155116" y="1155116"/>
                </a:lnTo>
                <a:lnTo>
                  <a:pt x="0" y="11551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TextBox 22"/>
          <p:cNvSpPr txBox="1"/>
          <p:nvPr/>
        </p:nvSpPr>
        <p:spPr>
          <a:xfrm>
            <a:off x="1249354" y="5067159"/>
            <a:ext cx="3390597" cy="461665"/>
          </a:xfrm>
          <a:prstGeom prst="rect">
            <a:avLst/>
          </a:prstGeom>
        </p:spPr>
        <p:txBody>
          <a:bodyPr lIns="0" tIns="0" rIns="0" bIns="0" rtlCol="0" anchor="t">
            <a:spAutoFit/>
          </a:bodyPr>
          <a:lstStyle/>
          <a:p>
            <a:pPr algn="ctr">
              <a:lnSpc>
                <a:spcPts val="3600"/>
              </a:lnSpc>
            </a:pPr>
            <a:r>
              <a:rPr lang="en-US" sz="3000" dirty="0" err="1">
                <a:solidFill>
                  <a:srgbClr val="EF233C"/>
                </a:solidFill>
                <a:latin typeface="Futura Ultra-Bold"/>
              </a:rPr>
              <a:t>Nettoyage</a:t>
            </a:r>
            <a:endParaRPr lang="en-US" sz="3000" dirty="0">
              <a:solidFill>
                <a:srgbClr val="EF233C"/>
              </a:solidFill>
              <a:latin typeface="Futura Ultra-Bold"/>
            </a:endParaRPr>
          </a:p>
        </p:txBody>
      </p:sp>
      <p:sp>
        <p:nvSpPr>
          <p:cNvPr id="23" name="TextBox 23"/>
          <p:cNvSpPr txBox="1"/>
          <p:nvPr/>
        </p:nvSpPr>
        <p:spPr>
          <a:xfrm>
            <a:off x="1249354" y="5591124"/>
            <a:ext cx="3390597" cy="1168910"/>
          </a:xfrm>
          <a:prstGeom prst="rect">
            <a:avLst/>
          </a:prstGeom>
        </p:spPr>
        <p:txBody>
          <a:bodyPr lIns="0" tIns="0" rIns="0" bIns="0" rtlCol="0" anchor="t">
            <a:spAutoFit/>
          </a:bodyPr>
          <a:lstStyle/>
          <a:p>
            <a:pPr algn="ctr">
              <a:lnSpc>
                <a:spcPts val="3240"/>
              </a:lnSpc>
            </a:pPr>
            <a:r>
              <a:rPr lang="en-US" dirty="0" err="1">
                <a:solidFill>
                  <a:srgbClr val="000000"/>
                </a:solidFill>
                <a:latin typeface="Futura"/>
              </a:rPr>
              <a:t>Traitement</a:t>
            </a:r>
            <a:r>
              <a:rPr lang="en-US" dirty="0">
                <a:solidFill>
                  <a:srgbClr val="000000"/>
                </a:solidFill>
                <a:latin typeface="Futura"/>
              </a:rPr>
              <a:t> des Nan, des </a:t>
            </a:r>
            <a:r>
              <a:rPr lang="en-US" dirty="0" err="1">
                <a:solidFill>
                  <a:srgbClr val="000000"/>
                </a:solidFill>
                <a:latin typeface="Futura"/>
              </a:rPr>
              <a:t>valeurs</a:t>
            </a:r>
            <a:r>
              <a:rPr lang="en-US" dirty="0">
                <a:solidFill>
                  <a:srgbClr val="000000"/>
                </a:solidFill>
                <a:latin typeface="Futura"/>
              </a:rPr>
              <a:t> </a:t>
            </a:r>
            <a:r>
              <a:rPr lang="en-US" dirty="0" err="1">
                <a:solidFill>
                  <a:srgbClr val="000000"/>
                </a:solidFill>
                <a:latin typeface="Futura"/>
              </a:rPr>
              <a:t>dupliqueés</a:t>
            </a:r>
            <a:r>
              <a:rPr lang="en-US" dirty="0">
                <a:solidFill>
                  <a:srgbClr val="000000"/>
                </a:solidFill>
                <a:latin typeface="Futura"/>
              </a:rPr>
              <a:t>, </a:t>
            </a:r>
            <a:r>
              <a:rPr lang="en-US" dirty="0" err="1">
                <a:solidFill>
                  <a:srgbClr val="000000"/>
                </a:solidFill>
                <a:latin typeface="Futura"/>
              </a:rPr>
              <a:t>Filtre</a:t>
            </a:r>
            <a:r>
              <a:rPr lang="en-US" dirty="0">
                <a:solidFill>
                  <a:srgbClr val="000000"/>
                </a:solidFill>
                <a:latin typeface="Futura"/>
              </a:rPr>
              <a:t> sur les </a:t>
            </a:r>
            <a:r>
              <a:rPr lang="en-US" dirty="0" err="1">
                <a:solidFill>
                  <a:srgbClr val="000000"/>
                </a:solidFill>
                <a:latin typeface="Futura"/>
              </a:rPr>
              <a:t>viandes</a:t>
            </a:r>
            <a:r>
              <a:rPr lang="en-US" dirty="0">
                <a:solidFill>
                  <a:srgbClr val="000000"/>
                </a:solidFill>
                <a:latin typeface="Futura"/>
              </a:rPr>
              <a:t> de poulet</a:t>
            </a:r>
            <a:r>
              <a:rPr lang="en-US" sz="1800" dirty="0">
                <a:solidFill>
                  <a:srgbClr val="000000"/>
                </a:solidFill>
                <a:latin typeface="Futura"/>
              </a:rPr>
              <a:t> </a:t>
            </a:r>
          </a:p>
        </p:txBody>
      </p:sp>
      <p:sp>
        <p:nvSpPr>
          <p:cNvPr id="24" name="TextBox 24"/>
          <p:cNvSpPr txBox="1"/>
          <p:nvPr/>
        </p:nvSpPr>
        <p:spPr>
          <a:xfrm>
            <a:off x="5382252" y="5067159"/>
            <a:ext cx="3390597" cy="461665"/>
          </a:xfrm>
          <a:prstGeom prst="rect">
            <a:avLst/>
          </a:prstGeom>
        </p:spPr>
        <p:txBody>
          <a:bodyPr lIns="0" tIns="0" rIns="0" bIns="0" rtlCol="0" anchor="t">
            <a:spAutoFit/>
          </a:bodyPr>
          <a:lstStyle/>
          <a:p>
            <a:pPr algn="ctr">
              <a:lnSpc>
                <a:spcPts val="3600"/>
              </a:lnSpc>
            </a:pPr>
            <a:r>
              <a:rPr lang="en-US" sz="3000" dirty="0">
                <a:solidFill>
                  <a:srgbClr val="FFFFFF"/>
                </a:solidFill>
                <a:latin typeface="Futura Ultra-Bold"/>
              </a:rPr>
              <a:t>Jointure</a:t>
            </a:r>
          </a:p>
        </p:txBody>
      </p:sp>
      <p:sp>
        <p:nvSpPr>
          <p:cNvPr id="25" name="TextBox 25"/>
          <p:cNvSpPr txBox="1"/>
          <p:nvPr/>
        </p:nvSpPr>
        <p:spPr>
          <a:xfrm>
            <a:off x="5382252" y="5591124"/>
            <a:ext cx="3390597" cy="348172"/>
          </a:xfrm>
          <a:prstGeom prst="rect">
            <a:avLst/>
          </a:prstGeom>
        </p:spPr>
        <p:txBody>
          <a:bodyPr lIns="0" tIns="0" rIns="0" bIns="0" rtlCol="0" anchor="t">
            <a:spAutoFit/>
          </a:bodyPr>
          <a:lstStyle/>
          <a:p>
            <a:pPr algn="ctr">
              <a:lnSpc>
                <a:spcPts val="3240"/>
              </a:lnSpc>
            </a:pPr>
            <a:r>
              <a:rPr lang="en-US" dirty="0">
                <a:solidFill>
                  <a:srgbClr val="FFFFFF"/>
                </a:solidFill>
                <a:latin typeface="Futura"/>
              </a:rPr>
              <a:t>Jointure des tables </a:t>
            </a:r>
            <a:r>
              <a:rPr lang="en-US" dirty="0" err="1">
                <a:solidFill>
                  <a:srgbClr val="FFFFFF"/>
                </a:solidFill>
                <a:latin typeface="Futura"/>
              </a:rPr>
              <a:t>selon</a:t>
            </a:r>
            <a:r>
              <a:rPr lang="en-US" dirty="0">
                <a:solidFill>
                  <a:srgbClr val="FFFFFF"/>
                </a:solidFill>
                <a:latin typeface="Futura"/>
              </a:rPr>
              <a:t> les pays</a:t>
            </a:r>
            <a:endParaRPr lang="en-US" sz="1800" dirty="0">
              <a:solidFill>
                <a:srgbClr val="FFFFFF"/>
              </a:solidFill>
              <a:latin typeface="Futura"/>
            </a:endParaRPr>
          </a:p>
        </p:txBody>
      </p:sp>
      <p:sp>
        <p:nvSpPr>
          <p:cNvPr id="26" name="TextBox 26"/>
          <p:cNvSpPr txBox="1"/>
          <p:nvPr/>
        </p:nvSpPr>
        <p:spPr>
          <a:xfrm>
            <a:off x="9515150" y="5067159"/>
            <a:ext cx="3390597" cy="461665"/>
          </a:xfrm>
          <a:prstGeom prst="rect">
            <a:avLst/>
          </a:prstGeom>
        </p:spPr>
        <p:txBody>
          <a:bodyPr lIns="0" tIns="0" rIns="0" bIns="0" rtlCol="0" anchor="t">
            <a:spAutoFit/>
          </a:bodyPr>
          <a:lstStyle/>
          <a:p>
            <a:pPr algn="ctr">
              <a:lnSpc>
                <a:spcPts val="3600"/>
              </a:lnSpc>
            </a:pPr>
            <a:r>
              <a:rPr lang="en-US" sz="3000" dirty="0" err="1">
                <a:solidFill>
                  <a:srgbClr val="EF233C"/>
                </a:solidFill>
                <a:latin typeface="Futura Ultra-Bold"/>
              </a:rPr>
              <a:t>Enrechissement</a:t>
            </a:r>
            <a:endParaRPr lang="en-US" sz="3000" dirty="0">
              <a:solidFill>
                <a:srgbClr val="EF233C"/>
              </a:solidFill>
              <a:latin typeface="Futura Ultra-Bold"/>
            </a:endParaRPr>
          </a:p>
        </p:txBody>
      </p:sp>
      <p:sp>
        <p:nvSpPr>
          <p:cNvPr id="27" name="TextBox 27"/>
          <p:cNvSpPr txBox="1"/>
          <p:nvPr/>
        </p:nvSpPr>
        <p:spPr>
          <a:xfrm>
            <a:off x="9515150" y="5591124"/>
            <a:ext cx="3390597" cy="1579278"/>
          </a:xfrm>
          <a:prstGeom prst="rect">
            <a:avLst/>
          </a:prstGeom>
        </p:spPr>
        <p:txBody>
          <a:bodyPr lIns="0" tIns="0" rIns="0" bIns="0" rtlCol="0" anchor="t">
            <a:spAutoFit/>
          </a:bodyPr>
          <a:lstStyle/>
          <a:p>
            <a:pPr algn="ctr">
              <a:lnSpc>
                <a:spcPts val="3240"/>
              </a:lnSpc>
            </a:pPr>
            <a:r>
              <a:rPr lang="en-US" dirty="0" err="1">
                <a:solidFill>
                  <a:srgbClr val="000000"/>
                </a:solidFill>
                <a:latin typeface="Futura"/>
              </a:rPr>
              <a:t>Ajout</a:t>
            </a:r>
            <a:r>
              <a:rPr lang="en-US" dirty="0">
                <a:solidFill>
                  <a:srgbClr val="000000"/>
                </a:solidFill>
                <a:latin typeface="Futura"/>
              </a:rPr>
              <a:t> des données </a:t>
            </a:r>
            <a:r>
              <a:rPr lang="en-US" dirty="0" err="1">
                <a:solidFill>
                  <a:srgbClr val="000000"/>
                </a:solidFill>
                <a:latin typeface="Futura"/>
              </a:rPr>
              <a:t>supplémentaires</a:t>
            </a:r>
            <a:r>
              <a:rPr lang="en-US" dirty="0">
                <a:solidFill>
                  <a:srgbClr val="000000"/>
                </a:solidFill>
                <a:latin typeface="Futura"/>
              </a:rPr>
              <a:t> </a:t>
            </a:r>
            <a:r>
              <a:rPr lang="en-US" dirty="0" err="1">
                <a:solidFill>
                  <a:srgbClr val="000000"/>
                </a:solidFill>
                <a:latin typeface="Futura"/>
              </a:rPr>
              <a:t>comme</a:t>
            </a:r>
            <a:r>
              <a:rPr lang="en-US" dirty="0">
                <a:solidFill>
                  <a:srgbClr val="000000"/>
                </a:solidFill>
                <a:latin typeface="Futura"/>
              </a:rPr>
              <a:t> la </a:t>
            </a:r>
            <a:r>
              <a:rPr lang="en-US" dirty="0" err="1">
                <a:solidFill>
                  <a:srgbClr val="000000"/>
                </a:solidFill>
                <a:latin typeface="Futura"/>
              </a:rPr>
              <a:t>stabilité</a:t>
            </a:r>
            <a:r>
              <a:rPr lang="en-US" dirty="0">
                <a:solidFill>
                  <a:srgbClr val="000000"/>
                </a:solidFill>
                <a:latin typeface="Futura"/>
              </a:rPr>
              <a:t> politique et le PIB par habitant</a:t>
            </a:r>
            <a:endParaRPr lang="en-US" sz="1800" dirty="0">
              <a:solidFill>
                <a:srgbClr val="000000"/>
              </a:solidFill>
              <a:latin typeface="Futura"/>
            </a:endParaRPr>
          </a:p>
        </p:txBody>
      </p:sp>
      <p:sp>
        <p:nvSpPr>
          <p:cNvPr id="28" name="TextBox 28"/>
          <p:cNvSpPr txBox="1"/>
          <p:nvPr/>
        </p:nvSpPr>
        <p:spPr>
          <a:xfrm>
            <a:off x="13648047" y="5067159"/>
            <a:ext cx="3390597" cy="923330"/>
          </a:xfrm>
          <a:prstGeom prst="rect">
            <a:avLst/>
          </a:prstGeom>
        </p:spPr>
        <p:txBody>
          <a:bodyPr lIns="0" tIns="0" rIns="0" bIns="0" rtlCol="0" anchor="t">
            <a:spAutoFit/>
          </a:bodyPr>
          <a:lstStyle/>
          <a:p>
            <a:pPr algn="ctr">
              <a:lnSpc>
                <a:spcPts val="3600"/>
              </a:lnSpc>
            </a:pPr>
            <a:r>
              <a:rPr lang="en-US" sz="3000" dirty="0">
                <a:solidFill>
                  <a:srgbClr val="FFFFFF"/>
                </a:solidFill>
                <a:latin typeface="Futura Ultra-Bold"/>
              </a:rPr>
              <a:t>Etude de </a:t>
            </a:r>
            <a:r>
              <a:rPr lang="en-US" sz="3000" dirty="0" err="1">
                <a:solidFill>
                  <a:srgbClr val="FFFFFF"/>
                </a:solidFill>
                <a:latin typeface="Futura Ultra-Bold"/>
              </a:rPr>
              <a:t>corrélation</a:t>
            </a:r>
            <a:endParaRPr lang="en-US" sz="3000" dirty="0">
              <a:solidFill>
                <a:srgbClr val="FFFFFF"/>
              </a:solidFill>
              <a:latin typeface="Futura Ultra-Bold"/>
            </a:endParaRPr>
          </a:p>
        </p:txBody>
      </p:sp>
      <p:sp>
        <p:nvSpPr>
          <p:cNvPr id="29" name="TextBox 29"/>
          <p:cNvSpPr txBox="1"/>
          <p:nvPr/>
        </p:nvSpPr>
        <p:spPr>
          <a:xfrm>
            <a:off x="13613411" y="6001493"/>
            <a:ext cx="3390597" cy="1168910"/>
          </a:xfrm>
          <a:prstGeom prst="rect">
            <a:avLst/>
          </a:prstGeom>
        </p:spPr>
        <p:txBody>
          <a:bodyPr lIns="0" tIns="0" rIns="0" bIns="0" rtlCol="0" anchor="t">
            <a:spAutoFit/>
          </a:bodyPr>
          <a:lstStyle/>
          <a:p>
            <a:pPr algn="ctr">
              <a:lnSpc>
                <a:spcPts val="3240"/>
              </a:lnSpc>
            </a:pPr>
            <a:r>
              <a:rPr lang="en-US" dirty="0">
                <a:solidFill>
                  <a:srgbClr val="FFFFFF"/>
                </a:solidFill>
                <a:latin typeface="Futura"/>
              </a:rPr>
              <a:t>Suppression des variables </a:t>
            </a:r>
            <a:r>
              <a:rPr lang="en-US" dirty="0" err="1">
                <a:solidFill>
                  <a:srgbClr val="FFFFFF"/>
                </a:solidFill>
                <a:latin typeface="Futura"/>
              </a:rPr>
              <a:t>corrélées</a:t>
            </a:r>
            <a:r>
              <a:rPr lang="en-US" dirty="0">
                <a:solidFill>
                  <a:srgbClr val="FFFFFF"/>
                </a:solidFill>
                <a:latin typeface="Futura"/>
              </a:rPr>
              <a:t> et suppression des outliers</a:t>
            </a:r>
            <a:r>
              <a:rPr lang="en-US" sz="1800" dirty="0">
                <a:solidFill>
                  <a:srgbClr val="FFFFFF"/>
                </a:solidFill>
                <a:latin typeface="Futura"/>
              </a:rPr>
              <a:t> </a:t>
            </a:r>
          </a:p>
        </p:txBody>
      </p:sp>
      <p:pic>
        <p:nvPicPr>
          <p:cNvPr id="30" name="Picture 2">
            <a:extLst>
              <a:ext uri="{FF2B5EF4-FFF2-40B4-BE49-F238E27FC236}">
                <a16:creationId xmlns:a16="http://schemas.microsoft.com/office/drawing/2014/main" id="{DA5A3E7D-C7D6-49DB-2E93-35ED9215769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368535" y="3465"/>
            <a:ext cx="2767065" cy="1634836"/>
          </a:xfrm>
          <a:prstGeom prst="rect">
            <a:avLst/>
          </a:prstGeom>
          <a:blipFill>
            <a:blip r:embed="rId11"/>
            <a:stretch>
              <a:fillRect l="-21048" r="-29045"/>
            </a:stretch>
          </a:blipFill>
        </p:spPr>
      </p:pic>
      <p:sp>
        <p:nvSpPr>
          <p:cNvPr id="32" name="TextBox 31">
            <a:extLst>
              <a:ext uri="{FF2B5EF4-FFF2-40B4-BE49-F238E27FC236}">
                <a16:creationId xmlns:a16="http://schemas.microsoft.com/office/drawing/2014/main" id="{791E2052-4205-836A-655E-7BE372F87FB9}"/>
              </a:ext>
            </a:extLst>
          </p:cNvPr>
          <p:cNvSpPr txBox="1"/>
          <p:nvPr/>
        </p:nvSpPr>
        <p:spPr>
          <a:xfrm>
            <a:off x="875648" y="319150"/>
            <a:ext cx="11892914" cy="1200329"/>
          </a:xfrm>
          <a:prstGeom prst="rect">
            <a:avLst/>
          </a:prstGeom>
          <a:noFill/>
        </p:spPr>
        <p:txBody>
          <a:bodyPr wrap="square">
            <a:spAutoFit/>
          </a:bodyPr>
          <a:lstStyle/>
          <a:p>
            <a:r>
              <a:rPr lang="fr-FR" sz="7200" dirty="0">
                <a:solidFill>
                  <a:srgbClr val="EF233C"/>
                </a:solidFill>
                <a:latin typeface="Futura Ultra-Bold"/>
              </a:rPr>
              <a:t>Traitement</a:t>
            </a:r>
            <a:r>
              <a:rPr lang="fr-FR" dirty="0"/>
              <a:t>  </a:t>
            </a:r>
            <a:r>
              <a:rPr lang="fr-FR" sz="7200" dirty="0">
                <a:solidFill>
                  <a:srgbClr val="EF233C"/>
                </a:solidFill>
                <a:latin typeface="Futura Ultra-Bold"/>
              </a:rPr>
              <a:t>des</a:t>
            </a:r>
            <a:r>
              <a:rPr lang="fr-FR" dirty="0"/>
              <a:t> </a:t>
            </a:r>
            <a:r>
              <a:rPr lang="fr-FR" sz="7200" dirty="0">
                <a:solidFill>
                  <a:srgbClr val="EF233C"/>
                </a:solidFill>
                <a:latin typeface="Futura Ultra-Bold"/>
              </a:rPr>
              <a:t>données</a:t>
            </a:r>
            <a:endParaRPr lang="en-US" sz="7200" dirty="0">
              <a:solidFill>
                <a:srgbClr val="EF233C"/>
              </a:solidFill>
              <a:latin typeface="Futura Ultra-Bold"/>
            </a:endParaRPr>
          </a:p>
        </p:txBody>
      </p:sp>
      <p:pic>
        <p:nvPicPr>
          <p:cNvPr id="1026" name="Picture 2" descr="Subtract two non-numeric dataframes in python pandas - Stack Overflow">
            <a:extLst>
              <a:ext uri="{FF2B5EF4-FFF2-40B4-BE49-F238E27FC236}">
                <a16:creationId xmlns:a16="http://schemas.microsoft.com/office/drawing/2014/main" id="{BF99D033-B31F-B379-362A-3EA36332F33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91223" y="2910286"/>
            <a:ext cx="1187836" cy="12157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ettoyage des données - Complex systems and AI">
            <a:extLst>
              <a:ext uri="{FF2B5EF4-FFF2-40B4-BE49-F238E27FC236}">
                <a16:creationId xmlns:a16="http://schemas.microsoft.com/office/drawing/2014/main" id="{147826A8-998D-3EBF-6920-34ABDBAE8CD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737113" y="2955306"/>
            <a:ext cx="1262843" cy="11724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ormation Analyse exploratoire avec ...">
            <a:extLst>
              <a:ext uri="{FF2B5EF4-FFF2-40B4-BE49-F238E27FC236}">
                <a16:creationId xmlns:a16="http://schemas.microsoft.com/office/drawing/2014/main" id="{88775169-29F5-4CA4-11F4-144AABAE8B1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88099" y="2860638"/>
            <a:ext cx="1155116" cy="13299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3998" y="2632498"/>
            <a:ext cx="5022001" cy="5022001"/>
            <a:chOff x="0" y="0"/>
            <a:chExt cx="6696000" cy="6696000"/>
          </a:xfrm>
        </p:grpSpPr>
        <p:sp>
          <p:nvSpPr>
            <p:cNvPr id="3" name="Freeform 3"/>
            <p:cNvSpPr/>
            <p:nvPr/>
          </p:nvSpPr>
          <p:spPr>
            <a:xfrm>
              <a:off x="0" y="0"/>
              <a:ext cx="6695948" cy="6695948"/>
            </a:xfrm>
            <a:custGeom>
              <a:avLst/>
              <a:gdLst/>
              <a:ahLst/>
              <a:cxnLst/>
              <a:rect l="l" t="t" r="r" b="b"/>
              <a:pathLst>
                <a:path w="6695948" h="6695948">
                  <a:moveTo>
                    <a:pt x="0" y="3347974"/>
                  </a:moveTo>
                  <a:cubicBezTo>
                    <a:pt x="0" y="1498981"/>
                    <a:pt x="1498981" y="0"/>
                    <a:pt x="3347974" y="0"/>
                  </a:cubicBezTo>
                  <a:cubicBezTo>
                    <a:pt x="5196967" y="0"/>
                    <a:pt x="6695948" y="1498981"/>
                    <a:pt x="6695948" y="3347974"/>
                  </a:cubicBezTo>
                  <a:cubicBezTo>
                    <a:pt x="6695948" y="5196967"/>
                    <a:pt x="5197094" y="6695948"/>
                    <a:pt x="3347974" y="6695948"/>
                  </a:cubicBezTo>
                  <a:cubicBezTo>
                    <a:pt x="1498854" y="6695948"/>
                    <a:pt x="0" y="5197094"/>
                    <a:pt x="0" y="3347974"/>
                  </a:cubicBezTo>
                  <a:close/>
                </a:path>
              </a:pathLst>
            </a:custGeom>
            <a:solidFill>
              <a:srgbClr val="F2F2F2"/>
            </a:solidFill>
          </p:spPr>
        </p:sp>
      </p:grpSp>
      <p:grpSp>
        <p:nvGrpSpPr>
          <p:cNvPr id="4" name="Group 4"/>
          <p:cNvGrpSpPr/>
          <p:nvPr/>
        </p:nvGrpSpPr>
        <p:grpSpPr>
          <a:xfrm rot="-5400000">
            <a:off x="9828000" y="1827000"/>
            <a:ext cx="10286999" cy="6633000"/>
            <a:chOff x="0" y="0"/>
            <a:chExt cx="13715996" cy="8843998"/>
          </a:xfrm>
        </p:grpSpPr>
        <p:sp>
          <p:nvSpPr>
            <p:cNvPr id="5" name="Freeform 5"/>
            <p:cNvSpPr/>
            <p:nvPr/>
          </p:nvSpPr>
          <p:spPr>
            <a:xfrm>
              <a:off x="0" y="0"/>
              <a:ext cx="13716000" cy="8843899"/>
            </a:xfrm>
            <a:custGeom>
              <a:avLst/>
              <a:gdLst/>
              <a:ahLst/>
              <a:cxnLst/>
              <a:rect l="l" t="t" r="r" b="b"/>
              <a:pathLst>
                <a:path w="13716000" h="8843899">
                  <a:moveTo>
                    <a:pt x="11237341" y="0"/>
                  </a:moveTo>
                  <a:lnTo>
                    <a:pt x="2478659" y="0"/>
                  </a:lnTo>
                  <a:lnTo>
                    <a:pt x="0" y="2478659"/>
                  </a:lnTo>
                  <a:lnTo>
                    <a:pt x="0" y="8843899"/>
                  </a:lnTo>
                  <a:lnTo>
                    <a:pt x="13716000" y="8843899"/>
                  </a:lnTo>
                  <a:lnTo>
                    <a:pt x="13716000" y="2478659"/>
                  </a:lnTo>
                  <a:close/>
                </a:path>
              </a:pathLst>
            </a:custGeom>
            <a:solidFill>
              <a:srgbClr val="EF233C"/>
            </a:solidFill>
          </p:spPr>
        </p:sp>
      </p:grpSp>
      <p:grpSp>
        <p:nvGrpSpPr>
          <p:cNvPr id="6" name="Group 6"/>
          <p:cNvGrpSpPr/>
          <p:nvPr/>
        </p:nvGrpSpPr>
        <p:grpSpPr>
          <a:xfrm>
            <a:off x="9414718" y="2903218"/>
            <a:ext cx="4480561" cy="4480561"/>
            <a:chOff x="0" y="0"/>
            <a:chExt cx="5974080" cy="5974080"/>
          </a:xfrm>
        </p:grpSpPr>
        <p:sp>
          <p:nvSpPr>
            <p:cNvPr id="7" name="Freeform 7"/>
            <p:cNvSpPr/>
            <p:nvPr/>
          </p:nvSpPr>
          <p:spPr>
            <a:xfrm>
              <a:off x="0" y="0"/>
              <a:ext cx="5974080" cy="5974080"/>
            </a:xfrm>
            <a:custGeom>
              <a:avLst/>
              <a:gdLst/>
              <a:ahLst/>
              <a:cxnLst/>
              <a:rect l="l" t="t" r="r" b="b"/>
              <a:pathLst>
                <a:path w="5974080" h="5974080">
                  <a:moveTo>
                    <a:pt x="0" y="2987040"/>
                  </a:moveTo>
                  <a:cubicBezTo>
                    <a:pt x="0" y="1337310"/>
                    <a:pt x="1337310" y="0"/>
                    <a:pt x="2987040" y="0"/>
                  </a:cubicBezTo>
                  <a:cubicBezTo>
                    <a:pt x="4636770" y="0"/>
                    <a:pt x="5974080" y="1337310"/>
                    <a:pt x="5974080" y="2987040"/>
                  </a:cubicBezTo>
                  <a:cubicBezTo>
                    <a:pt x="5974080" y="4636770"/>
                    <a:pt x="4636770" y="5974080"/>
                    <a:pt x="2987040" y="5974080"/>
                  </a:cubicBezTo>
                  <a:cubicBezTo>
                    <a:pt x="1337310" y="5974080"/>
                    <a:pt x="0" y="4636770"/>
                    <a:pt x="0" y="2987040"/>
                  </a:cubicBezTo>
                  <a:close/>
                </a:path>
              </a:pathLst>
            </a:custGeom>
            <a:solidFill>
              <a:srgbClr val="FFFFFF"/>
            </a:solidFill>
          </p:spPr>
        </p:sp>
      </p:grpSp>
      <p:sp>
        <p:nvSpPr>
          <p:cNvPr id="11" name="TextBox 11"/>
          <p:cNvSpPr txBox="1"/>
          <p:nvPr/>
        </p:nvSpPr>
        <p:spPr>
          <a:xfrm>
            <a:off x="1028700" y="3202244"/>
            <a:ext cx="8241898" cy="2769989"/>
          </a:xfrm>
          <a:prstGeom prst="rect">
            <a:avLst/>
          </a:prstGeom>
        </p:spPr>
        <p:txBody>
          <a:bodyPr wrap="square" lIns="0" tIns="0" rIns="0" bIns="0" rtlCol="0" anchor="t">
            <a:spAutoFit/>
          </a:bodyPr>
          <a:lstStyle/>
          <a:p>
            <a:pPr>
              <a:lnSpc>
                <a:spcPts val="10800"/>
              </a:lnSpc>
            </a:pPr>
            <a:r>
              <a:rPr lang="fr-FR" sz="7200" dirty="0">
                <a:solidFill>
                  <a:srgbClr val="EF233C"/>
                </a:solidFill>
                <a:latin typeface="Futura Ultra-Bold"/>
              </a:rPr>
              <a:t>Indicateurs</a:t>
            </a:r>
          </a:p>
          <a:p>
            <a:pPr algn="l">
              <a:lnSpc>
                <a:spcPts val="10800"/>
              </a:lnSpc>
            </a:pPr>
            <a:endParaRPr lang="en-US" sz="9000" dirty="0">
              <a:solidFill>
                <a:srgbClr val="EF233C"/>
              </a:solidFill>
              <a:latin typeface="Futura Ultra-Bold"/>
            </a:endParaRPr>
          </a:p>
        </p:txBody>
      </p:sp>
      <p:pic>
        <p:nvPicPr>
          <p:cNvPr id="1026" name="Picture 2">
            <a:extLst>
              <a:ext uri="{FF2B5EF4-FFF2-40B4-BE49-F238E27FC236}">
                <a16:creationId xmlns:a16="http://schemas.microsoft.com/office/drawing/2014/main" id="{8B764C50-F3ED-7CAA-EE2C-0F124F2DE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5888" y="3460671"/>
            <a:ext cx="2954101" cy="3301347"/>
          </a:xfrm>
          <a:prstGeom prst="rect">
            <a:avLst/>
          </a:prstGeom>
          <a:blipFill>
            <a:blip r:embed="rId3"/>
            <a:stretch>
              <a:fillRect l="-21048" r="-29045"/>
            </a:stretch>
          </a:blipFill>
        </p:spPr>
      </p:pic>
    </p:spTree>
    <p:extLst>
      <p:ext uri="{BB962C8B-B14F-4D97-AF65-F5344CB8AC3E}">
        <p14:creationId xmlns:p14="http://schemas.microsoft.com/office/powerpoint/2010/main" val="327713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6414694"/>
            <a:ext cx="4931955" cy="923330"/>
          </a:xfrm>
          <a:prstGeom prst="rect">
            <a:avLst/>
          </a:prstGeom>
        </p:spPr>
        <p:txBody>
          <a:bodyPr lIns="0" tIns="0" rIns="0" bIns="0" rtlCol="0" anchor="t">
            <a:spAutoFit/>
          </a:bodyPr>
          <a:lstStyle/>
          <a:p>
            <a:pPr algn="r">
              <a:lnSpc>
                <a:spcPts val="3600"/>
              </a:lnSpc>
            </a:pPr>
            <a:r>
              <a:rPr lang="en-US" sz="3000" dirty="0" err="1">
                <a:solidFill>
                  <a:srgbClr val="EF233C"/>
                </a:solidFill>
                <a:latin typeface="Futura Ultra-Bold"/>
              </a:rPr>
              <a:t>Stabilité</a:t>
            </a:r>
            <a:r>
              <a:rPr lang="en-US" sz="3000" dirty="0">
                <a:solidFill>
                  <a:srgbClr val="EF233C"/>
                </a:solidFill>
                <a:latin typeface="Futura Ultra-Bold"/>
              </a:rPr>
              <a:t> politique/</a:t>
            </a:r>
            <a:r>
              <a:rPr lang="en-US" sz="3000" dirty="0" err="1">
                <a:solidFill>
                  <a:srgbClr val="EF233C"/>
                </a:solidFill>
                <a:latin typeface="Futura Ultra-Bold"/>
              </a:rPr>
              <a:t>Pib</a:t>
            </a:r>
            <a:r>
              <a:rPr lang="en-US" sz="3000" dirty="0">
                <a:solidFill>
                  <a:srgbClr val="EF233C"/>
                </a:solidFill>
                <a:latin typeface="Futura Ultra-Bold"/>
              </a:rPr>
              <a:t> par habitant</a:t>
            </a:r>
          </a:p>
        </p:txBody>
      </p:sp>
      <p:sp>
        <p:nvSpPr>
          <p:cNvPr id="5" name="TextBox 5"/>
          <p:cNvSpPr txBox="1"/>
          <p:nvPr/>
        </p:nvSpPr>
        <p:spPr>
          <a:xfrm>
            <a:off x="12327348" y="6414694"/>
            <a:ext cx="4931949" cy="1384995"/>
          </a:xfrm>
          <a:prstGeom prst="rect">
            <a:avLst/>
          </a:prstGeom>
        </p:spPr>
        <p:txBody>
          <a:bodyPr lIns="0" tIns="0" rIns="0" bIns="0" rtlCol="0" anchor="t">
            <a:spAutoFit/>
          </a:bodyPr>
          <a:lstStyle/>
          <a:p>
            <a:pPr algn="l">
              <a:lnSpc>
                <a:spcPts val="3600"/>
              </a:lnSpc>
            </a:pPr>
            <a:r>
              <a:rPr lang="en-US" sz="3000" dirty="0">
                <a:solidFill>
                  <a:srgbClr val="EF233C"/>
                </a:solidFill>
                <a:latin typeface="Futura Ultra-Bold"/>
              </a:rPr>
              <a:t>Production et importation de </a:t>
            </a:r>
            <a:r>
              <a:rPr lang="en-US" sz="3000" dirty="0" err="1">
                <a:solidFill>
                  <a:srgbClr val="EF233C"/>
                </a:solidFill>
                <a:latin typeface="Futura Ultra-Bold"/>
              </a:rPr>
              <a:t>viandes</a:t>
            </a:r>
            <a:r>
              <a:rPr lang="en-US" sz="3000" dirty="0">
                <a:solidFill>
                  <a:srgbClr val="EF233C"/>
                </a:solidFill>
                <a:latin typeface="Futura Ultra-Bold"/>
              </a:rPr>
              <a:t> de poulet</a:t>
            </a:r>
          </a:p>
        </p:txBody>
      </p:sp>
      <p:grpSp>
        <p:nvGrpSpPr>
          <p:cNvPr id="6" name="Group 6"/>
          <p:cNvGrpSpPr/>
          <p:nvPr/>
        </p:nvGrpSpPr>
        <p:grpSpPr>
          <a:xfrm>
            <a:off x="5886450" y="3598491"/>
            <a:ext cx="3090020" cy="3090020"/>
            <a:chOff x="0" y="0"/>
            <a:chExt cx="4120026" cy="4120026"/>
          </a:xfrm>
        </p:grpSpPr>
        <p:sp>
          <p:nvSpPr>
            <p:cNvPr id="7" name="Freeform 7"/>
            <p:cNvSpPr/>
            <p:nvPr/>
          </p:nvSpPr>
          <p:spPr>
            <a:xfrm>
              <a:off x="0" y="0"/>
              <a:ext cx="4120007" cy="4120007"/>
            </a:xfrm>
            <a:custGeom>
              <a:avLst/>
              <a:gdLst/>
              <a:ahLst/>
              <a:cxnLst/>
              <a:rect l="l" t="t" r="r" b="b"/>
              <a:pathLst>
                <a:path w="4120007" h="4120007">
                  <a:moveTo>
                    <a:pt x="0" y="2060067"/>
                  </a:moveTo>
                  <a:lnTo>
                    <a:pt x="2060067" y="0"/>
                  </a:lnTo>
                  <a:lnTo>
                    <a:pt x="4120007" y="2060067"/>
                  </a:lnTo>
                  <a:lnTo>
                    <a:pt x="2060067" y="4120007"/>
                  </a:lnTo>
                  <a:close/>
                </a:path>
              </a:pathLst>
            </a:custGeom>
            <a:solidFill>
              <a:srgbClr val="EF233C"/>
            </a:solidFill>
          </p:spPr>
        </p:sp>
      </p:grpSp>
      <p:grpSp>
        <p:nvGrpSpPr>
          <p:cNvPr id="8" name="Group 8"/>
          <p:cNvGrpSpPr/>
          <p:nvPr/>
        </p:nvGrpSpPr>
        <p:grpSpPr>
          <a:xfrm>
            <a:off x="7598991" y="1885950"/>
            <a:ext cx="3090019" cy="3090020"/>
            <a:chOff x="0" y="0"/>
            <a:chExt cx="4120026" cy="4120026"/>
          </a:xfrm>
        </p:grpSpPr>
        <p:sp>
          <p:nvSpPr>
            <p:cNvPr id="9" name="Freeform 9"/>
            <p:cNvSpPr/>
            <p:nvPr/>
          </p:nvSpPr>
          <p:spPr>
            <a:xfrm>
              <a:off x="0" y="0"/>
              <a:ext cx="4120007" cy="4120007"/>
            </a:xfrm>
            <a:custGeom>
              <a:avLst/>
              <a:gdLst/>
              <a:ahLst/>
              <a:cxnLst/>
              <a:rect l="l" t="t" r="r" b="b"/>
              <a:pathLst>
                <a:path w="4120007" h="4120007">
                  <a:moveTo>
                    <a:pt x="0" y="2060067"/>
                  </a:moveTo>
                  <a:lnTo>
                    <a:pt x="2060067" y="0"/>
                  </a:lnTo>
                  <a:lnTo>
                    <a:pt x="4120007" y="2060067"/>
                  </a:lnTo>
                  <a:lnTo>
                    <a:pt x="2060067" y="4120007"/>
                  </a:lnTo>
                  <a:close/>
                </a:path>
              </a:pathLst>
            </a:custGeom>
            <a:solidFill>
              <a:srgbClr val="EF233C"/>
            </a:solidFill>
          </p:spPr>
        </p:sp>
      </p:grpSp>
      <p:grpSp>
        <p:nvGrpSpPr>
          <p:cNvPr id="10" name="Group 10"/>
          <p:cNvGrpSpPr/>
          <p:nvPr/>
        </p:nvGrpSpPr>
        <p:grpSpPr>
          <a:xfrm>
            <a:off x="9311530" y="3598491"/>
            <a:ext cx="3090020" cy="3090020"/>
            <a:chOff x="0" y="0"/>
            <a:chExt cx="4120026" cy="4120026"/>
          </a:xfrm>
        </p:grpSpPr>
        <p:sp>
          <p:nvSpPr>
            <p:cNvPr id="11" name="Freeform 11"/>
            <p:cNvSpPr/>
            <p:nvPr/>
          </p:nvSpPr>
          <p:spPr>
            <a:xfrm>
              <a:off x="0" y="0"/>
              <a:ext cx="4120007" cy="4120007"/>
            </a:xfrm>
            <a:custGeom>
              <a:avLst/>
              <a:gdLst/>
              <a:ahLst/>
              <a:cxnLst/>
              <a:rect l="l" t="t" r="r" b="b"/>
              <a:pathLst>
                <a:path w="4120007" h="4120007">
                  <a:moveTo>
                    <a:pt x="0" y="2060067"/>
                  </a:moveTo>
                  <a:lnTo>
                    <a:pt x="2060067" y="0"/>
                  </a:lnTo>
                  <a:lnTo>
                    <a:pt x="4120007" y="2060067"/>
                  </a:lnTo>
                  <a:lnTo>
                    <a:pt x="2060067" y="4120007"/>
                  </a:lnTo>
                  <a:close/>
                </a:path>
              </a:pathLst>
            </a:custGeom>
            <a:solidFill>
              <a:srgbClr val="EF233C"/>
            </a:solidFill>
          </p:spPr>
        </p:sp>
      </p:grpSp>
      <p:grpSp>
        <p:nvGrpSpPr>
          <p:cNvPr id="12" name="Group 12"/>
          <p:cNvGrpSpPr/>
          <p:nvPr/>
        </p:nvGrpSpPr>
        <p:grpSpPr>
          <a:xfrm>
            <a:off x="7598991" y="5311030"/>
            <a:ext cx="3090019" cy="3090020"/>
            <a:chOff x="0" y="0"/>
            <a:chExt cx="4120026" cy="4120026"/>
          </a:xfrm>
        </p:grpSpPr>
        <p:sp>
          <p:nvSpPr>
            <p:cNvPr id="13" name="Freeform 13"/>
            <p:cNvSpPr/>
            <p:nvPr/>
          </p:nvSpPr>
          <p:spPr>
            <a:xfrm>
              <a:off x="0" y="0"/>
              <a:ext cx="4120007" cy="4120007"/>
            </a:xfrm>
            <a:custGeom>
              <a:avLst/>
              <a:gdLst/>
              <a:ahLst/>
              <a:cxnLst/>
              <a:rect l="l" t="t" r="r" b="b"/>
              <a:pathLst>
                <a:path w="4120007" h="4120007">
                  <a:moveTo>
                    <a:pt x="0" y="2060067"/>
                  </a:moveTo>
                  <a:lnTo>
                    <a:pt x="2060067" y="0"/>
                  </a:lnTo>
                  <a:lnTo>
                    <a:pt x="4120007" y="2060067"/>
                  </a:lnTo>
                  <a:lnTo>
                    <a:pt x="2060067" y="4120007"/>
                  </a:lnTo>
                  <a:close/>
                </a:path>
              </a:pathLst>
            </a:custGeom>
            <a:solidFill>
              <a:srgbClr val="EF233C"/>
            </a:solidFill>
          </p:spPr>
        </p:sp>
      </p:grpSp>
      <p:grpSp>
        <p:nvGrpSpPr>
          <p:cNvPr id="14" name="Group 14"/>
          <p:cNvGrpSpPr/>
          <p:nvPr/>
        </p:nvGrpSpPr>
        <p:grpSpPr>
          <a:xfrm>
            <a:off x="0" y="5089500"/>
            <a:ext cx="5400000" cy="108000"/>
            <a:chOff x="0" y="0"/>
            <a:chExt cx="7200000" cy="144000"/>
          </a:xfrm>
        </p:grpSpPr>
        <p:sp>
          <p:nvSpPr>
            <p:cNvPr id="15" name="Freeform 15"/>
            <p:cNvSpPr/>
            <p:nvPr/>
          </p:nvSpPr>
          <p:spPr>
            <a:xfrm>
              <a:off x="0" y="0"/>
              <a:ext cx="7200011" cy="144018"/>
            </a:xfrm>
            <a:custGeom>
              <a:avLst/>
              <a:gdLst/>
              <a:ahLst/>
              <a:cxnLst/>
              <a:rect l="l" t="t" r="r" b="b"/>
              <a:pathLst>
                <a:path w="7200011" h="144018">
                  <a:moveTo>
                    <a:pt x="0" y="0"/>
                  </a:moveTo>
                  <a:lnTo>
                    <a:pt x="7200011" y="0"/>
                  </a:lnTo>
                  <a:lnTo>
                    <a:pt x="7200011" y="144018"/>
                  </a:lnTo>
                  <a:lnTo>
                    <a:pt x="0" y="144018"/>
                  </a:lnTo>
                  <a:close/>
                </a:path>
              </a:pathLst>
            </a:custGeom>
            <a:solidFill>
              <a:srgbClr val="EF233C"/>
            </a:solidFill>
          </p:spPr>
        </p:sp>
      </p:grpSp>
      <p:grpSp>
        <p:nvGrpSpPr>
          <p:cNvPr id="16" name="Group 16"/>
          <p:cNvGrpSpPr/>
          <p:nvPr/>
        </p:nvGrpSpPr>
        <p:grpSpPr>
          <a:xfrm>
            <a:off x="12888000" y="5089500"/>
            <a:ext cx="5400000" cy="108000"/>
            <a:chOff x="0" y="0"/>
            <a:chExt cx="7200000" cy="144000"/>
          </a:xfrm>
        </p:grpSpPr>
        <p:sp>
          <p:nvSpPr>
            <p:cNvPr id="17" name="Freeform 17"/>
            <p:cNvSpPr/>
            <p:nvPr/>
          </p:nvSpPr>
          <p:spPr>
            <a:xfrm>
              <a:off x="0" y="0"/>
              <a:ext cx="7200011" cy="144018"/>
            </a:xfrm>
            <a:custGeom>
              <a:avLst/>
              <a:gdLst/>
              <a:ahLst/>
              <a:cxnLst/>
              <a:rect l="l" t="t" r="r" b="b"/>
              <a:pathLst>
                <a:path w="7200011" h="144018">
                  <a:moveTo>
                    <a:pt x="0" y="0"/>
                  </a:moveTo>
                  <a:lnTo>
                    <a:pt x="7200011" y="0"/>
                  </a:lnTo>
                  <a:lnTo>
                    <a:pt x="7200011" y="144018"/>
                  </a:lnTo>
                  <a:lnTo>
                    <a:pt x="0" y="144018"/>
                  </a:lnTo>
                  <a:close/>
                </a:path>
              </a:pathLst>
            </a:custGeom>
            <a:solidFill>
              <a:srgbClr val="EF233C"/>
            </a:solidFill>
          </p:spPr>
        </p:sp>
      </p:grpSp>
      <p:sp>
        <p:nvSpPr>
          <p:cNvPr id="18" name="Freeform 18"/>
          <p:cNvSpPr/>
          <p:nvPr/>
        </p:nvSpPr>
        <p:spPr>
          <a:xfrm>
            <a:off x="10230778" y="4517739"/>
            <a:ext cx="1251524" cy="1251524"/>
          </a:xfrm>
          <a:custGeom>
            <a:avLst/>
            <a:gdLst/>
            <a:ahLst/>
            <a:cxnLst/>
            <a:rect l="l" t="t" r="r" b="b"/>
            <a:pathLst>
              <a:path w="1251524" h="1251524">
                <a:moveTo>
                  <a:pt x="0" y="0"/>
                </a:moveTo>
                <a:lnTo>
                  <a:pt x="1251524" y="0"/>
                </a:lnTo>
                <a:lnTo>
                  <a:pt x="1251524" y="1251524"/>
                </a:lnTo>
                <a:lnTo>
                  <a:pt x="0" y="1251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6802266" y="4517739"/>
            <a:ext cx="1258388" cy="1251524"/>
          </a:xfrm>
          <a:custGeom>
            <a:avLst/>
            <a:gdLst/>
            <a:ahLst/>
            <a:cxnLst/>
            <a:rect l="l" t="t" r="r" b="b"/>
            <a:pathLst>
              <a:path w="1258388" h="1251524">
                <a:moveTo>
                  <a:pt x="0" y="0"/>
                </a:moveTo>
                <a:lnTo>
                  <a:pt x="1258388" y="0"/>
                </a:lnTo>
                <a:lnTo>
                  <a:pt x="1258388" y="1251524"/>
                </a:lnTo>
                <a:lnTo>
                  <a:pt x="0" y="12515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8628600" y="6230278"/>
            <a:ext cx="1030800" cy="1251524"/>
          </a:xfrm>
          <a:custGeom>
            <a:avLst/>
            <a:gdLst/>
            <a:ahLst/>
            <a:cxnLst/>
            <a:rect l="l" t="t" r="r" b="b"/>
            <a:pathLst>
              <a:path w="1030800" h="1251524">
                <a:moveTo>
                  <a:pt x="0" y="0"/>
                </a:moveTo>
                <a:lnTo>
                  <a:pt x="1030800" y="0"/>
                </a:lnTo>
                <a:lnTo>
                  <a:pt x="1030800" y="1251524"/>
                </a:lnTo>
                <a:lnTo>
                  <a:pt x="0" y="12515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8690039" y="2805198"/>
            <a:ext cx="907924" cy="1251524"/>
          </a:xfrm>
          <a:custGeom>
            <a:avLst/>
            <a:gdLst/>
            <a:ahLst/>
            <a:cxnLst/>
            <a:rect l="l" t="t" r="r" b="b"/>
            <a:pathLst>
              <a:path w="907924" h="1251524">
                <a:moveTo>
                  <a:pt x="0" y="0"/>
                </a:moveTo>
                <a:lnTo>
                  <a:pt x="907924" y="0"/>
                </a:lnTo>
                <a:lnTo>
                  <a:pt x="907924" y="1251524"/>
                </a:lnTo>
                <a:lnTo>
                  <a:pt x="0" y="12515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TextBox 22"/>
          <p:cNvSpPr txBox="1"/>
          <p:nvPr/>
        </p:nvSpPr>
        <p:spPr>
          <a:xfrm>
            <a:off x="1028700" y="1637651"/>
            <a:ext cx="4931939" cy="1384995"/>
          </a:xfrm>
          <a:prstGeom prst="rect">
            <a:avLst/>
          </a:prstGeom>
        </p:spPr>
        <p:txBody>
          <a:bodyPr wrap="square" lIns="0" tIns="0" rIns="0" bIns="0" rtlCol="0" anchor="t">
            <a:spAutoFit/>
          </a:bodyPr>
          <a:lstStyle/>
          <a:p>
            <a:pPr algn="r">
              <a:lnSpc>
                <a:spcPts val="3600"/>
              </a:lnSpc>
            </a:pPr>
            <a:r>
              <a:rPr lang="en-US" sz="3000" dirty="0">
                <a:solidFill>
                  <a:srgbClr val="EF233C"/>
                </a:solidFill>
                <a:latin typeface="Futura Ultra-Bold"/>
              </a:rPr>
              <a:t>Consommation de poulet par habitant</a:t>
            </a:r>
          </a:p>
          <a:p>
            <a:pPr algn="r">
              <a:lnSpc>
                <a:spcPts val="3600"/>
              </a:lnSpc>
            </a:pPr>
            <a:endParaRPr lang="en-US" sz="3000" dirty="0">
              <a:solidFill>
                <a:srgbClr val="EF233C"/>
              </a:solidFill>
              <a:latin typeface="Futura Ultra-Bold"/>
            </a:endParaRPr>
          </a:p>
        </p:txBody>
      </p:sp>
      <p:sp>
        <p:nvSpPr>
          <p:cNvPr id="24" name="TextBox 24"/>
          <p:cNvSpPr txBox="1"/>
          <p:nvPr/>
        </p:nvSpPr>
        <p:spPr>
          <a:xfrm>
            <a:off x="12327348" y="1637651"/>
            <a:ext cx="4931949" cy="923330"/>
          </a:xfrm>
          <a:prstGeom prst="rect">
            <a:avLst/>
          </a:prstGeom>
        </p:spPr>
        <p:txBody>
          <a:bodyPr lIns="0" tIns="0" rIns="0" bIns="0" rtlCol="0" anchor="t">
            <a:spAutoFit/>
          </a:bodyPr>
          <a:lstStyle/>
          <a:p>
            <a:pPr algn="l">
              <a:lnSpc>
                <a:spcPts val="3600"/>
              </a:lnSpc>
            </a:pPr>
            <a:r>
              <a:rPr lang="en-US" sz="3000" dirty="0">
                <a:solidFill>
                  <a:srgbClr val="EF233C"/>
                </a:solidFill>
                <a:latin typeface="Futura Ultra-Bold"/>
              </a:rPr>
              <a:t>Distance à la France/ Population</a:t>
            </a:r>
          </a:p>
        </p:txBody>
      </p:sp>
      <p:pic>
        <p:nvPicPr>
          <p:cNvPr id="26" name="Picture 2">
            <a:extLst>
              <a:ext uri="{FF2B5EF4-FFF2-40B4-BE49-F238E27FC236}">
                <a16:creationId xmlns:a16="http://schemas.microsoft.com/office/drawing/2014/main" id="{FA143AE5-8096-7550-96A6-5226D78AF6C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368535" y="3465"/>
            <a:ext cx="2767065" cy="1634836"/>
          </a:xfrm>
          <a:prstGeom prst="rect">
            <a:avLst/>
          </a:prstGeom>
          <a:blipFill>
            <a:blip r:embed="rId11"/>
            <a:stretch>
              <a:fillRect l="-21048" r="-29045"/>
            </a:stretch>
          </a:blip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DA5A3E7D-C7D6-49DB-2E93-35ED921576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68535" y="3465"/>
            <a:ext cx="2767065" cy="1634836"/>
          </a:xfrm>
          <a:prstGeom prst="rect">
            <a:avLst/>
          </a:prstGeom>
          <a:blipFill>
            <a:blip r:embed="rId3"/>
            <a:stretch>
              <a:fillRect l="-21048" r="-29045"/>
            </a:stretch>
          </a:blipFill>
        </p:spPr>
      </p:pic>
      <p:sp>
        <p:nvSpPr>
          <p:cNvPr id="33" name="Subtitle 32">
            <a:extLst>
              <a:ext uri="{FF2B5EF4-FFF2-40B4-BE49-F238E27FC236}">
                <a16:creationId xmlns:a16="http://schemas.microsoft.com/office/drawing/2014/main" id="{1372F233-C27B-9637-9F8E-8465EB823BB5}"/>
              </a:ext>
            </a:extLst>
          </p:cNvPr>
          <p:cNvSpPr>
            <a:spLocks noGrp="1"/>
          </p:cNvSpPr>
          <p:nvPr>
            <p:ph type="subTitle" idx="1"/>
          </p:nvPr>
        </p:nvSpPr>
        <p:spPr>
          <a:xfrm>
            <a:off x="1814945" y="820883"/>
            <a:ext cx="6400800" cy="1752600"/>
          </a:xfrm>
        </p:spPr>
        <p:txBody>
          <a:bodyPr>
            <a:normAutofit/>
          </a:bodyPr>
          <a:lstStyle/>
          <a:p>
            <a:r>
              <a:rPr lang="en-US" sz="4000" b="1" dirty="0" err="1">
                <a:latin typeface="Aharoni" panose="02010803020104030203" pitchFamily="2" charset="-79"/>
                <a:cs typeface="Aharoni" panose="02010803020104030203" pitchFamily="2" charset="-79"/>
              </a:rPr>
              <a:t>Stabilité</a:t>
            </a:r>
            <a:r>
              <a:rPr lang="en-US" sz="4000" b="1" dirty="0">
                <a:latin typeface="Aharoni" panose="02010803020104030203" pitchFamily="2" charset="-79"/>
                <a:cs typeface="Aharoni" panose="02010803020104030203" pitchFamily="2" charset="-79"/>
              </a:rPr>
              <a:t> politique</a:t>
            </a:r>
          </a:p>
        </p:txBody>
      </p:sp>
      <p:pic>
        <p:nvPicPr>
          <p:cNvPr id="6" name="Picture 5">
            <a:extLst>
              <a:ext uri="{FF2B5EF4-FFF2-40B4-BE49-F238E27FC236}">
                <a16:creationId xmlns:a16="http://schemas.microsoft.com/office/drawing/2014/main" id="{4414E73D-340C-04A0-8E6B-9CEFEF8673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2857500"/>
            <a:ext cx="8001000" cy="6802582"/>
          </a:xfrm>
          <a:prstGeom prst="rect">
            <a:avLst/>
          </a:prstGeom>
        </p:spPr>
      </p:pic>
      <p:sp>
        <p:nvSpPr>
          <p:cNvPr id="7" name="Subtitle 32">
            <a:extLst>
              <a:ext uri="{FF2B5EF4-FFF2-40B4-BE49-F238E27FC236}">
                <a16:creationId xmlns:a16="http://schemas.microsoft.com/office/drawing/2014/main" id="{1372F233-C27B-9637-9F8E-8465EB823BB5}"/>
              </a:ext>
            </a:extLst>
          </p:cNvPr>
          <p:cNvSpPr txBox="1">
            <a:spLocks/>
          </p:cNvSpPr>
          <p:nvPr/>
        </p:nvSpPr>
        <p:spPr>
          <a:xfrm>
            <a:off x="8940026" y="748148"/>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000" b="1">
                <a:latin typeface="Aharoni" panose="02010803020104030203" pitchFamily="2" charset="-79"/>
                <a:cs typeface="Aharoni" panose="02010803020104030203" pitchFamily="2" charset="-79"/>
              </a:rPr>
              <a:t>PIB par habitant</a:t>
            </a:r>
            <a:endParaRPr lang="en-US" sz="4000" b="1" dirty="0">
              <a:latin typeface="Aharoni" panose="02010803020104030203" pitchFamily="2" charset="-79"/>
              <a:cs typeface="Aharoni" panose="02010803020104030203" pitchFamily="2" charset="-79"/>
            </a:endParaRPr>
          </a:p>
        </p:txBody>
      </p:sp>
      <p:pic>
        <p:nvPicPr>
          <p:cNvPr id="8" name="Picture 7">
            <a:extLst>
              <a:ext uri="{FF2B5EF4-FFF2-40B4-BE49-F238E27FC236}">
                <a16:creationId xmlns:a16="http://schemas.microsoft.com/office/drawing/2014/main" id="{3537F805-CC15-E451-7AC3-33EAE2B095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2673" y="2573483"/>
            <a:ext cx="9677400" cy="7086599"/>
          </a:xfrm>
          <a:prstGeom prst="rect">
            <a:avLst/>
          </a:prstGeom>
        </p:spPr>
      </p:pic>
    </p:spTree>
    <p:extLst>
      <p:ext uri="{BB962C8B-B14F-4D97-AF65-F5344CB8AC3E}">
        <p14:creationId xmlns:p14="http://schemas.microsoft.com/office/powerpoint/2010/main" val="784710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DA5A3E7D-C7D6-49DB-2E93-35ED921576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68535" y="3465"/>
            <a:ext cx="2767065" cy="1634836"/>
          </a:xfrm>
          <a:prstGeom prst="rect">
            <a:avLst/>
          </a:prstGeom>
          <a:blipFill>
            <a:blip r:embed="rId3"/>
            <a:stretch>
              <a:fillRect l="-21048" r="-29045"/>
            </a:stretch>
          </a:blipFill>
        </p:spPr>
      </p:pic>
      <p:sp>
        <p:nvSpPr>
          <p:cNvPr id="4" name="Subtitle 3">
            <a:extLst>
              <a:ext uri="{FF2B5EF4-FFF2-40B4-BE49-F238E27FC236}">
                <a16:creationId xmlns:a16="http://schemas.microsoft.com/office/drawing/2014/main" id="{817A4841-8362-9AEE-19DC-3581753EC7FA}"/>
              </a:ext>
            </a:extLst>
          </p:cNvPr>
          <p:cNvSpPr>
            <a:spLocks noGrp="1"/>
          </p:cNvSpPr>
          <p:nvPr>
            <p:ph type="subTitle" idx="1"/>
          </p:nvPr>
        </p:nvSpPr>
        <p:spPr>
          <a:xfrm>
            <a:off x="685800" y="419100"/>
            <a:ext cx="6400800" cy="1752600"/>
          </a:xfrm>
        </p:spPr>
        <p:txBody>
          <a:bodyPr/>
          <a:lstStyle/>
          <a:p>
            <a:r>
              <a:rPr lang="en-US" dirty="0"/>
              <a:t>Table de </a:t>
            </a:r>
            <a:r>
              <a:rPr lang="en-US" dirty="0" err="1"/>
              <a:t>corrélation</a:t>
            </a:r>
            <a:endParaRPr lang="en-US" dirty="0"/>
          </a:p>
        </p:txBody>
      </p:sp>
      <p:pic>
        <p:nvPicPr>
          <p:cNvPr id="3" name="Picture 2">
            <a:extLst>
              <a:ext uri="{FF2B5EF4-FFF2-40B4-BE49-F238E27FC236}">
                <a16:creationId xmlns:a16="http://schemas.microsoft.com/office/drawing/2014/main" id="{1EBFCF32-7E6F-E674-D215-136BE57ED9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1409700"/>
            <a:ext cx="14401800" cy="7574821"/>
          </a:xfrm>
          <a:prstGeom prst="rect">
            <a:avLst/>
          </a:prstGeom>
        </p:spPr>
      </p:pic>
    </p:spTree>
    <p:extLst>
      <p:ext uri="{BB962C8B-B14F-4D97-AF65-F5344CB8AC3E}">
        <p14:creationId xmlns:p14="http://schemas.microsoft.com/office/powerpoint/2010/main" val="1821507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505249" cy="10287000"/>
            <a:chOff x="0" y="0"/>
            <a:chExt cx="11340332" cy="13716000"/>
          </a:xfrm>
        </p:grpSpPr>
        <p:sp>
          <p:nvSpPr>
            <p:cNvPr id="3" name="Freeform 3"/>
            <p:cNvSpPr/>
            <p:nvPr/>
          </p:nvSpPr>
          <p:spPr>
            <a:xfrm>
              <a:off x="0" y="0"/>
              <a:ext cx="11340338" cy="13716000"/>
            </a:xfrm>
            <a:custGeom>
              <a:avLst/>
              <a:gdLst/>
              <a:ahLst/>
              <a:cxnLst/>
              <a:rect l="l" t="t" r="r" b="b"/>
              <a:pathLst>
                <a:path w="11340338" h="13716000">
                  <a:moveTo>
                    <a:pt x="0" y="0"/>
                  </a:moveTo>
                  <a:lnTo>
                    <a:pt x="1759331" y="0"/>
                  </a:lnTo>
                  <a:lnTo>
                    <a:pt x="6202045" y="0"/>
                  </a:lnTo>
                  <a:lnTo>
                    <a:pt x="7961376" y="0"/>
                  </a:lnTo>
                  <a:lnTo>
                    <a:pt x="8191246" y="180721"/>
                  </a:lnTo>
                  <a:cubicBezTo>
                    <a:pt x="10114534" y="1767840"/>
                    <a:pt x="11340338" y="4169791"/>
                    <a:pt x="11340338" y="6858000"/>
                  </a:cubicBezTo>
                  <a:cubicBezTo>
                    <a:pt x="11340338" y="9546210"/>
                    <a:pt x="10114534" y="11948160"/>
                    <a:pt x="8191373" y="13535279"/>
                  </a:cubicBezTo>
                  <a:lnTo>
                    <a:pt x="7961376" y="13716000"/>
                  </a:lnTo>
                  <a:lnTo>
                    <a:pt x="6202045" y="13716000"/>
                  </a:lnTo>
                  <a:lnTo>
                    <a:pt x="1759331" y="13716000"/>
                  </a:lnTo>
                  <a:lnTo>
                    <a:pt x="0" y="13716000"/>
                  </a:lnTo>
                  <a:close/>
                </a:path>
              </a:pathLst>
            </a:custGeom>
            <a:blipFill>
              <a:blip r:embed="rId2"/>
              <a:stretch>
                <a:fillRect l="-23341" r="-84295"/>
              </a:stretch>
            </a:blipFill>
          </p:spPr>
        </p:sp>
      </p:grpSp>
      <p:grpSp>
        <p:nvGrpSpPr>
          <p:cNvPr id="4" name="Group 4"/>
          <p:cNvGrpSpPr/>
          <p:nvPr/>
        </p:nvGrpSpPr>
        <p:grpSpPr>
          <a:xfrm>
            <a:off x="7285564" y="3923818"/>
            <a:ext cx="2439369" cy="2439366"/>
            <a:chOff x="0" y="0"/>
            <a:chExt cx="3252492" cy="3252488"/>
          </a:xfrm>
        </p:grpSpPr>
        <p:sp>
          <p:nvSpPr>
            <p:cNvPr id="5" name="Freeform 5"/>
            <p:cNvSpPr/>
            <p:nvPr/>
          </p:nvSpPr>
          <p:spPr>
            <a:xfrm>
              <a:off x="0" y="0"/>
              <a:ext cx="3252470" cy="3252470"/>
            </a:xfrm>
            <a:custGeom>
              <a:avLst/>
              <a:gdLst/>
              <a:ahLst/>
              <a:cxnLst/>
              <a:rect l="l" t="t" r="r" b="b"/>
              <a:pathLst>
                <a:path w="3252470" h="3252470">
                  <a:moveTo>
                    <a:pt x="0" y="1626235"/>
                  </a:moveTo>
                  <a:cubicBezTo>
                    <a:pt x="0" y="728091"/>
                    <a:pt x="728091" y="0"/>
                    <a:pt x="1626235" y="0"/>
                  </a:cubicBezTo>
                  <a:cubicBezTo>
                    <a:pt x="2524379" y="0"/>
                    <a:pt x="3252470" y="728091"/>
                    <a:pt x="3252470" y="1626235"/>
                  </a:cubicBezTo>
                  <a:cubicBezTo>
                    <a:pt x="3252470" y="2524379"/>
                    <a:pt x="2524379" y="3252470"/>
                    <a:pt x="1626235" y="3252470"/>
                  </a:cubicBezTo>
                  <a:cubicBezTo>
                    <a:pt x="728091" y="3252470"/>
                    <a:pt x="0" y="2524379"/>
                    <a:pt x="0" y="1626235"/>
                  </a:cubicBezTo>
                  <a:close/>
                </a:path>
              </a:pathLst>
            </a:custGeom>
            <a:solidFill>
              <a:srgbClr val="FFFFFF"/>
            </a:solidFill>
          </p:spPr>
        </p:sp>
      </p:grpSp>
      <p:grpSp>
        <p:nvGrpSpPr>
          <p:cNvPr id="6" name="Group 6"/>
          <p:cNvGrpSpPr/>
          <p:nvPr/>
        </p:nvGrpSpPr>
        <p:grpSpPr>
          <a:xfrm>
            <a:off x="7393678" y="4031933"/>
            <a:ext cx="2223141" cy="2223138"/>
            <a:chOff x="0" y="0"/>
            <a:chExt cx="2964188" cy="2964184"/>
          </a:xfrm>
        </p:grpSpPr>
        <p:sp>
          <p:nvSpPr>
            <p:cNvPr id="7" name="Freeform 7"/>
            <p:cNvSpPr/>
            <p:nvPr/>
          </p:nvSpPr>
          <p:spPr>
            <a:xfrm>
              <a:off x="0" y="0"/>
              <a:ext cx="2964180" cy="2964180"/>
            </a:xfrm>
            <a:custGeom>
              <a:avLst/>
              <a:gdLst/>
              <a:ahLst/>
              <a:cxnLst/>
              <a:rect l="l" t="t" r="r" b="b"/>
              <a:pathLst>
                <a:path w="2964180" h="2964180">
                  <a:moveTo>
                    <a:pt x="0" y="1482090"/>
                  </a:moveTo>
                  <a:cubicBezTo>
                    <a:pt x="0" y="663575"/>
                    <a:pt x="663575" y="0"/>
                    <a:pt x="1482090" y="0"/>
                  </a:cubicBezTo>
                  <a:cubicBezTo>
                    <a:pt x="2300605" y="0"/>
                    <a:pt x="2964180" y="663575"/>
                    <a:pt x="2964180" y="1482090"/>
                  </a:cubicBezTo>
                  <a:cubicBezTo>
                    <a:pt x="2964180" y="2300605"/>
                    <a:pt x="2300605" y="2964180"/>
                    <a:pt x="1482090" y="2964180"/>
                  </a:cubicBezTo>
                  <a:cubicBezTo>
                    <a:pt x="663575" y="2964180"/>
                    <a:pt x="0" y="2300605"/>
                    <a:pt x="0" y="1482090"/>
                  </a:cubicBezTo>
                  <a:close/>
                </a:path>
              </a:pathLst>
            </a:custGeom>
            <a:solidFill>
              <a:srgbClr val="EF233C"/>
            </a:solidFill>
          </p:spPr>
        </p:sp>
      </p:grpSp>
      <p:grpSp>
        <p:nvGrpSpPr>
          <p:cNvPr id="8" name="Group 8"/>
          <p:cNvGrpSpPr/>
          <p:nvPr/>
        </p:nvGrpSpPr>
        <p:grpSpPr>
          <a:xfrm>
            <a:off x="8992551" y="5092066"/>
            <a:ext cx="8266749" cy="102870"/>
            <a:chOff x="0" y="0"/>
            <a:chExt cx="11022332" cy="137160"/>
          </a:xfrm>
        </p:grpSpPr>
        <p:sp>
          <p:nvSpPr>
            <p:cNvPr id="9" name="Freeform 9"/>
            <p:cNvSpPr/>
            <p:nvPr/>
          </p:nvSpPr>
          <p:spPr>
            <a:xfrm>
              <a:off x="0" y="0"/>
              <a:ext cx="11022330" cy="137160"/>
            </a:xfrm>
            <a:custGeom>
              <a:avLst/>
              <a:gdLst/>
              <a:ahLst/>
              <a:cxnLst/>
              <a:rect l="l" t="t" r="r" b="b"/>
              <a:pathLst>
                <a:path w="11022330" h="137160">
                  <a:moveTo>
                    <a:pt x="0" y="0"/>
                  </a:moveTo>
                  <a:lnTo>
                    <a:pt x="11022330" y="0"/>
                  </a:lnTo>
                  <a:lnTo>
                    <a:pt x="11022330" y="137160"/>
                  </a:lnTo>
                  <a:lnTo>
                    <a:pt x="0" y="137160"/>
                  </a:lnTo>
                  <a:close/>
                </a:path>
              </a:pathLst>
            </a:custGeom>
            <a:solidFill>
              <a:srgbClr val="EF233C"/>
            </a:solidFill>
          </p:spPr>
        </p:sp>
      </p:grpSp>
      <p:sp>
        <p:nvSpPr>
          <p:cNvPr id="10" name="Freeform 10"/>
          <p:cNvSpPr/>
          <p:nvPr/>
        </p:nvSpPr>
        <p:spPr>
          <a:xfrm>
            <a:off x="7924316" y="4562568"/>
            <a:ext cx="1161867" cy="1161867"/>
          </a:xfrm>
          <a:custGeom>
            <a:avLst/>
            <a:gdLst/>
            <a:ahLst/>
            <a:cxnLst/>
            <a:rect l="l" t="t" r="r" b="b"/>
            <a:pathLst>
              <a:path w="1161867" h="1161867">
                <a:moveTo>
                  <a:pt x="0" y="0"/>
                </a:moveTo>
                <a:lnTo>
                  <a:pt x="1161866" y="0"/>
                </a:lnTo>
                <a:lnTo>
                  <a:pt x="1161866" y="1161867"/>
                </a:lnTo>
                <a:lnTo>
                  <a:pt x="0" y="11618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0223490" y="2058089"/>
            <a:ext cx="4735836" cy="461665"/>
          </a:xfrm>
          <a:prstGeom prst="rect">
            <a:avLst/>
          </a:prstGeom>
        </p:spPr>
        <p:txBody>
          <a:bodyPr lIns="0" tIns="0" rIns="0" bIns="0" rtlCol="0" anchor="t">
            <a:spAutoFit/>
          </a:bodyPr>
          <a:lstStyle/>
          <a:p>
            <a:pPr algn="l">
              <a:lnSpc>
                <a:spcPts val="3600"/>
              </a:lnSpc>
            </a:pPr>
            <a:r>
              <a:rPr lang="en-US" sz="3000" dirty="0">
                <a:solidFill>
                  <a:srgbClr val="EF233C"/>
                </a:solidFill>
                <a:latin typeface="Futura Ultra-Bold"/>
              </a:rPr>
              <a:t>Clustering</a:t>
            </a:r>
          </a:p>
        </p:txBody>
      </p:sp>
      <p:sp>
        <p:nvSpPr>
          <p:cNvPr id="12" name="TextBox 12"/>
          <p:cNvSpPr txBox="1"/>
          <p:nvPr/>
        </p:nvSpPr>
        <p:spPr>
          <a:xfrm>
            <a:off x="10223488" y="6187970"/>
            <a:ext cx="7035811" cy="1579278"/>
          </a:xfrm>
          <a:prstGeom prst="rect">
            <a:avLst/>
          </a:prstGeom>
        </p:spPr>
        <p:txBody>
          <a:bodyPr lIns="0" tIns="0" rIns="0" bIns="0" rtlCol="0" anchor="t">
            <a:spAutoFit/>
          </a:bodyPr>
          <a:lstStyle/>
          <a:p>
            <a:pPr algn="l">
              <a:lnSpc>
                <a:spcPts val="3240"/>
              </a:lnSpc>
            </a:pPr>
            <a:r>
              <a:rPr lang="fr-FR" sz="1800" dirty="0">
                <a:solidFill>
                  <a:srgbClr val="000000"/>
                </a:solidFill>
                <a:latin typeface="Futura"/>
              </a:rPr>
              <a:t>Le clustering est une méthode d'apprentissage automatique non supervisée permettant d'identifier et de regrouper des points de données similaires dans des ensembles de données plus grands sans se soucier du résultat spécifique. </a:t>
            </a:r>
            <a:endParaRPr lang="en-US" sz="1800" dirty="0">
              <a:solidFill>
                <a:srgbClr val="000000"/>
              </a:solidFill>
              <a:latin typeface="Futura"/>
            </a:endParaRPr>
          </a:p>
        </p:txBody>
      </p:sp>
      <p:pic>
        <p:nvPicPr>
          <p:cNvPr id="15" name="Picture 2">
            <a:extLst>
              <a:ext uri="{FF2B5EF4-FFF2-40B4-BE49-F238E27FC236}">
                <a16:creationId xmlns:a16="http://schemas.microsoft.com/office/drawing/2014/main" id="{6496F805-782D-BE8F-CB68-3DF14E7CAD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68535" y="3465"/>
            <a:ext cx="2767065" cy="1634836"/>
          </a:xfrm>
          <a:prstGeom prst="rect">
            <a:avLst/>
          </a:prstGeom>
          <a:blipFill>
            <a:blip r:embed="rId6"/>
            <a:stretch>
              <a:fillRect l="-21048" r="-29045"/>
            </a:stretch>
          </a:blipFill>
        </p:spPr>
      </p:pic>
      <p:pic>
        <p:nvPicPr>
          <p:cNvPr id="3076" name="Picture 4" descr="2 K-means clustering | Machine Learning for Biostatistics">
            <a:extLst>
              <a:ext uri="{FF2B5EF4-FFF2-40B4-BE49-F238E27FC236}">
                <a16:creationId xmlns:a16="http://schemas.microsoft.com/office/drawing/2014/main" id="{4E996B1B-44A2-EE46-2A2C-570669C2FE3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92697" y="4381501"/>
            <a:ext cx="1841015" cy="14089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6786</TotalTime>
  <Words>392</Words>
  <Application>Microsoft Office PowerPoint</Application>
  <PresentationFormat>Custom</PresentationFormat>
  <Paragraphs>65</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Roboto</vt:lpstr>
      <vt:lpstr>Aharoni</vt:lpstr>
      <vt:lpstr>Arial</vt:lpstr>
      <vt:lpstr>Futura Ultra-Bold</vt:lpstr>
      <vt:lpstr>Calibri</vt:lpstr>
      <vt:lpstr>Futura</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Modern Marketing Agency Presentation</dc:title>
  <cp:lastModifiedBy>Hanen Ben Brahim</cp:lastModifiedBy>
  <cp:revision>19</cp:revision>
  <dcterms:created xsi:type="dcterms:W3CDTF">2006-08-16T00:00:00Z</dcterms:created>
  <dcterms:modified xsi:type="dcterms:W3CDTF">2024-07-01T17:58:02Z</dcterms:modified>
  <dc:identifier>DAGIs_C7pJQ</dc:identifier>
</cp:coreProperties>
</file>